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Average"/>
      <p:regular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Oswald-regular.fntdata"/><Relationship Id="rId23" Type="http://schemas.openxmlformats.org/officeDocument/2006/relationships/slide" Target="slides/slide17.xml"/><Relationship Id="rId67" Type="http://schemas.openxmlformats.org/officeDocument/2006/relationships/font" Target="fonts/Average-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fitting-gaussian-process-models-pyth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5d3d7bd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5d3d7bd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5d3d7bd1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5d3d7bd1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5d3d7bd1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5d3d7bd1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points for being the only person,  worldwide, who does not follow yann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d3d7bd1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d3d7bd1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5d3d7bd1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5d3d7bd1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5d3d7bd1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5d3d7bd1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d3d7bd1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d3d7bd1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d3d7bd1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5d3d7bd1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d3d7bd1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d3d7bd1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d3d7bd1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d3d7bd1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d3d7bd1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d3d7bd1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5662164e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5662164e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d3d7bd1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d3d7bd1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5d3d7bd1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5d3d7bd1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5d3d7bd1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5d3d7b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5d3d7bd1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d3d7bd1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5d3d7bd1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5d3d7bd1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d3d7bd1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d3d7bd1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5662164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5662164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5662164e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5662164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5662164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5662164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5662164e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5662164e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d3d7bd1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d3d7bd1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5662164e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5662164e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https://blog.dominodatalab.com/fitting-gaussian-process-models-python/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662164e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662164e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5662164e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5662164e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d3d7bd1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d3d7bd1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5d3d7bd1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5d3d7bd1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5d3d7bd1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5d3d7bd1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5d3d7bd1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5d3d7bd1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5d3d7bd1a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5d3d7bd1a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5d3d7bd1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5d3d7bd1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5d3d7bd1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5d3d7bd1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d3d7bd1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d3d7bd1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5d3d7bd1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5d3d7bd1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5d3d7bd1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5d3d7bd1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5d3d7bd1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5d3d7bd1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5d3d7bd1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5d3d7bd1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5d3d7bd1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5d3d7bd1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566216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566216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5662164e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5662164e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662164e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5662164e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5662164e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5662164e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5662164e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5662164e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d3d7bd1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d3d7bd1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5d3d7bd1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5d3d7bd1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5d3d7bd1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5d3d7bd1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5d3d7bd1a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5d3d7bd1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5d3d7bd1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5d3d7bd1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5d3d7bd1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5d3d7bd1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5d3d7bd1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5d3d7bd1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5d3d7bd1a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5d3d7bd1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5d3d7bd1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5d3d7bd1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5d3d7bd1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5d3d7bd1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5d3d7bd1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5d3d7bd1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5d3d7bd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5d3d7bd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5d3d7bd1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5d3d7bd1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5d3d7bd1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d3d7bd1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0dc4ff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0dc4ff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d3d7bd1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d3d7bd1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www.youtube.com/watch?v=x7psGHgatGM"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github.com/fmfn/BayesianOptimization" TargetMode="External"/><Relationship Id="rId4" Type="http://schemas.openxmlformats.org/officeDocument/2006/relationships/hyperlink" Target="https://github.com/fmfn/BayesianOptimization/blob/master/examples/basic-tour.ipynb" TargetMode="External"/><Relationship Id="rId5" Type="http://schemas.openxmlformats.org/officeDocument/2006/relationships/hyperlink" Target="https://github.com/fmfn/BayesianOptimization/blob/master/examples/visualization.ipynb" TargetMode="External"/><Relationship Id="rId6" Type="http://schemas.openxmlformats.org/officeDocument/2006/relationships/hyperlink" Target="https://arxiv.org/pdf/1012.2599.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2.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CIS 700-004: Lecture 12M</a:t>
            </a:r>
            <a:endParaRPr b="1">
              <a:latin typeface="Times New Roman"/>
              <a:ea typeface="Times New Roman"/>
              <a:cs typeface="Times New Roman"/>
              <a:sym typeface="Times New Roman"/>
            </a:endParaRPr>
          </a:p>
        </p:txBody>
      </p:sp>
      <p:sp>
        <p:nvSpPr>
          <p:cNvPr id="105" name="Google Shape;105;p25"/>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Hyperparameters and learning to learn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04/01/19</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do larger mini-batches do?</a:t>
            </a:r>
            <a:endParaRPr>
              <a:latin typeface="Times New Roman"/>
              <a:ea typeface="Times New Roman"/>
              <a:cs typeface="Times New Roman"/>
              <a:sym typeface="Times New Roman"/>
            </a:endParaRPr>
          </a:p>
        </p:txBody>
      </p:sp>
      <p:sp>
        <p:nvSpPr>
          <p:cNvPr id="164" name="Google Shape;16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Decrease stochasticity in the gradient updates </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Increase ability to parallelize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In practice, people have often used largest mini-batches allowed by memory</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Increases speed of training</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But now realizing this also decreases test accuracy</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Why is this?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Smaller mini-batches can find wider, more robust optima - better generalization</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So what is the answer?</a:t>
            </a:r>
            <a:endParaRPr>
              <a:latin typeface="Times New Roman"/>
              <a:ea typeface="Times New Roman"/>
              <a:cs typeface="Times New Roman"/>
              <a:sym typeface="Times New Roman"/>
            </a:endParaRPr>
          </a:p>
        </p:txBody>
      </p:sp>
      <p:sp>
        <p:nvSpPr>
          <p:cNvPr id="170" name="Google Shape;170;p35"/>
          <p:cNvSpPr txBox="1"/>
          <p:nvPr>
            <p:ph idx="1" type="body"/>
          </p:nvPr>
        </p:nvSpPr>
        <p:spPr>
          <a:xfrm>
            <a:off x="311700" y="1076275"/>
            <a:ext cx="3388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No solid answer yet, but some experienced opinions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Some controversy about this</a:t>
            </a:r>
            <a:endParaRPr>
              <a:latin typeface="Times New Roman"/>
              <a:ea typeface="Times New Roman"/>
              <a:cs typeface="Times New Roman"/>
              <a:sym typeface="Times New Roman"/>
            </a:endParaRPr>
          </a:p>
        </p:txBody>
      </p:sp>
      <p:pic>
        <p:nvPicPr>
          <p:cNvPr id="171" name="Google Shape;171;p35"/>
          <p:cNvPicPr preferRelativeResize="0"/>
          <p:nvPr/>
        </p:nvPicPr>
        <p:blipFill>
          <a:blip r:embed="rId3">
            <a:alphaModFix/>
          </a:blip>
          <a:stretch>
            <a:fillRect/>
          </a:stretch>
        </p:blipFill>
        <p:spPr>
          <a:xfrm>
            <a:off x="3836825" y="1136075"/>
            <a:ext cx="5092001" cy="31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about a larger learning rate?</a:t>
            </a:r>
            <a:endParaRPr>
              <a:latin typeface="Times New Roman"/>
              <a:ea typeface="Times New Roman"/>
              <a:cs typeface="Times New Roman"/>
              <a:sym typeface="Times New Roman"/>
            </a:endParaRPr>
          </a:p>
        </p:txBody>
      </p:sp>
      <p:sp>
        <p:nvSpPr>
          <p:cNvPr id="177" name="Google Shape;17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Easier to find global optima rather than just local optima</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But also harder to converge to any minimum</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Often people use </a:t>
            </a:r>
            <a:r>
              <a:rPr i="1" lang="en">
                <a:latin typeface="Times New Roman"/>
                <a:ea typeface="Times New Roman"/>
                <a:cs typeface="Times New Roman"/>
                <a:sym typeface="Times New Roman"/>
              </a:rPr>
              <a:t>learning rate decay</a:t>
            </a:r>
            <a:r>
              <a:rPr lang="en">
                <a:latin typeface="Times New Roman"/>
                <a:ea typeface="Times New Roman"/>
                <a:cs typeface="Times New Roman"/>
                <a:sym typeface="Times New Roman"/>
              </a:rPr>
              <a:t> - dropping the learning rate on a fixed schedule (= a type of simulated annealing)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Pre-written functions for this in PyTorch, Tensorflow</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Why you see curves like this:</a:t>
            </a:r>
            <a:endParaRPr>
              <a:latin typeface="Times New Roman"/>
              <a:ea typeface="Times New Roman"/>
              <a:cs typeface="Times New Roman"/>
              <a:sym typeface="Times New Roman"/>
            </a:endParaRPr>
          </a:p>
        </p:txBody>
      </p:sp>
      <p:pic>
        <p:nvPicPr>
          <p:cNvPr id="178" name="Google Shape;178;p36"/>
          <p:cNvPicPr preferRelativeResize="0"/>
          <p:nvPr/>
        </p:nvPicPr>
        <p:blipFill>
          <a:blip r:embed="rId3">
            <a:alphaModFix/>
          </a:blip>
          <a:stretch>
            <a:fillRect/>
          </a:stretch>
        </p:blipFill>
        <p:spPr>
          <a:xfrm>
            <a:off x="5822663" y="2900650"/>
            <a:ext cx="2852325" cy="215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Context for learning rate decay: simulated annealing</a:t>
            </a:r>
            <a:endParaRPr>
              <a:latin typeface="Times New Roman"/>
              <a:ea typeface="Times New Roman"/>
              <a:cs typeface="Times New Roman"/>
              <a:sym typeface="Times New Roman"/>
            </a:endParaRPr>
          </a:p>
        </p:txBody>
      </p:sp>
      <p:pic>
        <p:nvPicPr>
          <p:cNvPr id="184" name="Google Shape;184;p37"/>
          <p:cNvPicPr preferRelativeResize="0"/>
          <p:nvPr/>
        </p:nvPicPr>
        <p:blipFill>
          <a:blip r:embed="rId3">
            <a:alphaModFix/>
          </a:blip>
          <a:stretch>
            <a:fillRect/>
          </a:stretch>
        </p:blipFill>
        <p:spPr>
          <a:xfrm>
            <a:off x="763075" y="2496825"/>
            <a:ext cx="7617850" cy="2452950"/>
          </a:xfrm>
          <a:prstGeom prst="rect">
            <a:avLst/>
          </a:prstGeom>
          <a:noFill/>
          <a:ln>
            <a:noFill/>
          </a:ln>
        </p:spPr>
      </p:pic>
      <p:sp>
        <p:nvSpPr>
          <p:cNvPr id="185" name="Google Shape;185;p37"/>
          <p:cNvSpPr txBox="1"/>
          <p:nvPr>
            <p:ph idx="1" type="body"/>
          </p:nvPr>
        </p:nvSpPr>
        <p:spPr>
          <a:xfrm>
            <a:off x="391175" y="1288700"/>
            <a:ext cx="85206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Finding the global maximum with simulated annealing</a:t>
            </a:r>
            <a:endParaRPr>
              <a:latin typeface="Times New Roman"/>
              <a:ea typeface="Times New Roman"/>
              <a:cs typeface="Times New Roman"/>
              <a:sym typeface="Times New Roman"/>
            </a:endParaRPr>
          </a:p>
          <a:p>
            <a:pPr indent="0" lvl="0" marL="0" rtl="0" algn="ctr">
              <a:spcBef>
                <a:spcPts val="1600"/>
              </a:spcBef>
              <a:spcAft>
                <a:spcPts val="1600"/>
              </a:spcAft>
              <a:buNone/>
            </a:pPr>
            <a:r>
              <a:rPr lang="en">
                <a:latin typeface="Times New Roman"/>
                <a:ea typeface="Times New Roman"/>
                <a:cs typeface="Times New Roman"/>
                <a:sym typeface="Times New Roman"/>
              </a:rPr>
              <a:t>As temperature goes down, exploration decreases</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Relationship between batch size and learning rate</a:t>
            </a:r>
            <a:endParaRPr>
              <a:latin typeface="Times New Roman"/>
              <a:ea typeface="Times New Roman"/>
              <a:cs typeface="Times New Roman"/>
              <a:sym typeface="Times New Roman"/>
            </a:endParaRPr>
          </a:p>
        </p:txBody>
      </p:sp>
      <p:sp>
        <p:nvSpPr>
          <p:cNvPr id="191" name="Google Shape;191;p38"/>
          <p:cNvSpPr txBox="1"/>
          <p:nvPr>
            <p:ph idx="1" type="body"/>
          </p:nvPr>
        </p:nvSpPr>
        <p:spPr>
          <a:xfrm>
            <a:off x="311700" y="3120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Increasing the batch size is kinda like decreasing the learning rate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Smith et al. recommend since bigger batch sizes make training faster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“train ResNet-50 on ImageNet to 76.1% validation accuracy in under 30 minutes”</a:t>
            </a:r>
            <a:endParaRPr>
              <a:latin typeface="Times New Roman"/>
              <a:ea typeface="Times New Roman"/>
              <a:cs typeface="Times New Roman"/>
              <a:sym typeface="Times New Roman"/>
            </a:endParaRPr>
          </a:p>
        </p:txBody>
      </p:sp>
      <p:pic>
        <p:nvPicPr>
          <p:cNvPr id="192" name="Google Shape;192;p38"/>
          <p:cNvPicPr preferRelativeResize="0"/>
          <p:nvPr/>
        </p:nvPicPr>
        <p:blipFill>
          <a:blip r:embed="rId3">
            <a:alphaModFix/>
          </a:blip>
          <a:stretch>
            <a:fillRect/>
          </a:stretch>
        </p:blipFill>
        <p:spPr>
          <a:xfrm>
            <a:off x="311700" y="1195650"/>
            <a:ext cx="5448350" cy="1747150"/>
          </a:xfrm>
          <a:prstGeom prst="rect">
            <a:avLst/>
          </a:prstGeom>
          <a:noFill/>
          <a:ln>
            <a:noFill/>
          </a:ln>
        </p:spPr>
      </p:pic>
      <p:pic>
        <p:nvPicPr>
          <p:cNvPr id="193" name="Google Shape;193;p38"/>
          <p:cNvPicPr preferRelativeResize="0"/>
          <p:nvPr/>
        </p:nvPicPr>
        <p:blipFill>
          <a:blip r:embed="rId4">
            <a:alphaModFix/>
          </a:blip>
          <a:stretch>
            <a:fillRect/>
          </a:stretch>
        </p:blipFill>
        <p:spPr>
          <a:xfrm>
            <a:off x="6058650" y="1170125"/>
            <a:ext cx="2598591" cy="179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Relationship between batch size and learning rate</a:t>
            </a:r>
            <a:endParaRPr>
              <a:latin typeface="Times New Roman"/>
              <a:ea typeface="Times New Roman"/>
              <a:cs typeface="Times New Roman"/>
              <a:sym typeface="Times New Roman"/>
            </a:endParaRPr>
          </a:p>
        </p:txBody>
      </p:sp>
      <p:sp>
        <p:nvSpPr>
          <p:cNvPr id="199" name="Google Shape;199;p39"/>
          <p:cNvSpPr txBox="1"/>
          <p:nvPr>
            <p:ph idx="1" type="body"/>
          </p:nvPr>
        </p:nvSpPr>
        <p:spPr>
          <a:xfrm>
            <a:off x="311700" y="1110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Larger batch size allows large learning rate</a:t>
            </a:r>
            <a:r>
              <a:rPr lang="en">
                <a:latin typeface="Times New Roman"/>
                <a:ea typeface="Times New Roman"/>
                <a:cs typeface="Times New Roman"/>
                <a:sym typeface="Times New Roman"/>
              </a:rPr>
              <a:t>, but exact relationship unclear</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Some people think learning rate should scale as batch size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Gradient updates are averaged over a batch: sum of updates / batch</a:t>
            </a: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size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By picking learning rate = C * batch</a:t>
            </a: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size, get the total update</a:t>
            </a:r>
            <a:endParaRPr>
              <a:latin typeface="Times New Roman"/>
              <a:ea typeface="Times New Roman"/>
              <a:cs typeface="Times New Roman"/>
              <a:sym typeface="Times New Roman"/>
            </a:endParaRPr>
          </a:p>
          <a:p>
            <a:pPr indent="0" lvl="0" marL="0" rtl="0" algn="ctr">
              <a:spcBef>
                <a:spcPts val="1600"/>
              </a:spcBef>
              <a:spcAft>
                <a:spcPts val="0"/>
              </a:spcAft>
              <a:buNone/>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 C * batch-size) * (</a:t>
            </a:r>
            <a:r>
              <a:rPr lang="en">
                <a:latin typeface="Times New Roman"/>
                <a:ea typeface="Times New Roman"/>
                <a:cs typeface="Times New Roman"/>
                <a:sym typeface="Times New Roman"/>
              </a:rPr>
              <a:t>sum of updates / batch-size) = C * sum of updates</a:t>
            </a:r>
            <a:endParaRPr>
              <a:latin typeface="Times New Roman"/>
              <a:ea typeface="Times New Roman"/>
              <a:cs typeface="Times New Roman"/>
              <a:sym typeface="Times New Roman"/>
            </a:endParaRPr>
          </a:p>
          <a:p>
            <a:pPr indent="0" lvl="0" marL="0" rtl="0" algn="ctr">
              <a:spcBef>
                <a:spcPts val="1600"/>
              </a:spcBef>
              <a:spcAft>
                <a:spcPts val="0"/>
              </a:spcAft>
              <a:buNone/>
            </a:pPr>
            <a:r>
              <a:rPr lang="en">
                <a:latin typeface="Times New Roman"/>
                <a:ea typeface="Times New Roman"/>
                <a:cs typeface="Times New Roman"/>
                <a:sym typeface="Times New Roman"/>
              </a:rPr>
              <a:t>which doesn’t depend on batch size</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Other people think learning rate should scale as sqrt(batch size)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Standard deviation of the mean of N things scales as 1/sqrt(N).</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0"/>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Hyperparameter choice</a:t>
            </a:r>
            <a:endParaRPr b="1" sz="3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are hyperparameters?</a:t>
            </a:r>
            <a:endParaRPr>
              <a:latin typeface="Times New Roman"/>
              <a:ea typeface="Times New Roman"/>
              <a:cs typeface="Times New Roman"/>
              <a:sym typeface="Times New Roman"/>
            </a:endParaRPr>
          </a:p>
        </p:txBody>
      </p:sp>
      <p:sp>
        <p:nvSpPr>
          <p:cNvPr id="210" name="Google Shape;21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Hyperparameters are parameters/settings that aren’t learned</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Essentially capture implicit priors and assumptions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Examples: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Learning rate, batch size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Momentum, other optimizer parameters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Network architecture (width, depth, etc.)</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Initialization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Tradeoffs between </a:t>
            </a:r>
            <a:r>
              <a:rPr lang="en">
                <a:latin typeface="Times New Roman"/>
                <a:ea typeface="Times New Roman"/>
                <a:cs typeface="Times New Roman"/>
                <a:sym typeface="Times New Roman"/>
              </a:rPr>
              <a:t>different </a:t>
            </a:r>
            <a:r>
              <a:rPr lang="en">
                <a:latin typeface="Times New Roman"/>
                <a:ea typeface="Times New Roman"/>
                <a:cs typeface="Times New Roman"/>
                <a:sym typeface="Times New Roman"/>
              </a:rPr>
              <a:t>loss functions (e.g. L1, entropy)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Lots more</a:t>
            </a:r>
            <a:endParaRPr>
              <a:latin typeface="Times New Roman"/>
              <a:ea typeface="Times New Roman"/>
              <a:cs typeface="Times New Roman"/>
              <a:sym typeface="Times New Roman"/>
            </a:endParaRPr>
          </a:p>
          <a:p>
            <a:pPr indent="0" lvl="0" marL="0" rtl="0" algn="l">
              <a:spcBef>
                <a:spcPts val="1600"/>
              </a:spcBef>
              <a:spcAft>
                <a:spcPts val="1600"/>
              </a:spcAft>
              <a:buNone/>
            </a:pPr>
            <a:r>
              <a:rPr lang="en">
                <a:latin typeface="Times New Roman"/>
                <a:ea typeface="Times New Roman"/>
                <a:cs typeface="Times New Roman"/>
                <a:sym typeface="Times New Roman"/>
              </a:rPr>
              <a:t>Deep learning is often disturbingly sensitive to hyperparameter choice.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Hyperparameters as the targets of evolution</a:t>
            </a:r>
            <a:endParaRPr>
              <a:latin typeface="Times New Roman"/>
              <a:ea typeface="Times New Roman"/>
              <a:cs typeface="Times New Roman"/>
              <a:sym typeface="Times New Roman"/>
            </a:endParaRPr>
          </a:p>
        </p:txBody>
      </p:sp>
      <p:sp>
        <p:nvSpPr>
          <p:cNvPr id="216" name="Google Shape;21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interpretation of the parameters optimized by evolution</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Numbers of neurons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Identities of areas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Learning rules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Optimizers</a:t>
            </a:r>
            <a:endParaRPr>
              <a:latin typeface="Times New Roman"/>
              <a:ea typeface="Times New Roman"/>
              <a:cs typeface="Times New Roman"/>
              <a:sym typeface="Times New Roman"/>
            </a:endParaRPr>
          </a:p>
          <a:p>
            <a:pPr indent="-317500" lvl="1" marL="914400" rtl="0" algn="l">
              <a:spcBef>
                <a:spcPts val="1600"/>
              </a:spcBef>
              <a:spcAft>
                <a:spcPts val="1600"/>
              </a:spcAft>
              <a:buSzPts val="1400"/>
              <a:buFont typeface="Times New Roman"/>
              <a:buChar char="○"/>
            </a:pPr>
            <a:r>
              <a:rPr lang="en">
                <a:latin typeface="Times New Roman"/>
                <a:ea typeface="Times New Roman"/>
                <a:cs typeface="Times New Roman"/>
                <a:sym typeface="Times New Roman"/>
              </a:rPr>
              <a:t>Cost functions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Ali Rahimi “Deep Learning is Alchemy”</a:t>
            </a:r>
            <a:endParaRPr>
              <a:latin typeface="Times New Roman"/>
              <a:ea typeface="Times New Roman"/>
              <a:cs typeface="Times New Roman"/>
              <a:sym typeface="Times New Roman"/>
            </a:endParaRPr>
          </a:p>
        </p:txBody>
      </p:sp>
      <p:pic>
        <p:nvPicPr>
          <p:cNvPr id="222" name="Google Shape;222;p43" title="NIPS 2017 Test of Time Award &quot;Machine learning has become alchemy.” | Ali Rahimi, Google">
            <a:hlinkClick r:id="rId3"/>
          </p:cNvPr>
          <p:cNvPicPr preferRelativeResize="0"/>
          <p:nvPr/>
        </p:nvPicPr>
        <p:blipFill>
          <a:blip r:embed="rId4">
            <a:alphaModFix/>
          </a:blip>
          <a:stretch>
            <a:fillRect/>
          </a:stretch>
        </p:blipFill>
        <p:spPr>
          <a:xfrm>
            <a:off x="2067213" y="1215100"/>
            <a:ext cx="5009575" cy="375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111" name="Google Shape;11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Course announcements</a:t>
            </a:r>
            <a:endParaRPr/>
          </a:p>
          <a:p>
            <a:pPr indent="-317500" lvl="1" marL="914400" rtl="0" algn="l">
              <a:spcBef>
                <a:spcPts val="0"/>
              </a:spcBef>
              <a:spcAft>
                <a:spcPts val="0"/>
              </a:spcAft>
              <a:buSzPts val="1400"/>
              <a:buChar char="○"/>
            </a:pPr>
            <a:r>
              <a:rPr lang="en"/>
              <a:t>Project reminders</a:t>
            </a:r>
            <a:endParaRPr/>
          </a:p>
          <a:p>
            <a:pPr indent="-317500" lvl="1" marL="914400" rtl="0" algn="l">
              <a:spcBef>
                <a:spcPts val="0"/>
              </a:spcBef>
              <a:spcAft>
                <a:spcPts val="0"/>
              </a:spcAft>
              <a:buClr>
                <a:srgbClr val="F6B26B"/>
              </a:buClr>
              <a:buSzPts val="1400"/>
              <a:buChar char="○"/>
            </a:pPr>
            <a:r>
              <a:rPr b="1" lang="en">
                <a:solidFill>
                  <a:srgbClr val="F6B26B"/>
                </a:solidFill>
              </a:rPr>
              <a:t>New grading policy</a:t>
            </a:r>
            <a:endParaRPr b="1">
              <a:solidFill>
                <a:srgbClr val="F6B26B"/>
              </a:solidFill>
            </a:endParaRPr>
          </a:p>
          <a:p>
            <a:pPr indent="-342900" lvl="0" marL="457200" rtl="0" algn="l">
              <a:spcBef>
                <a:spcPts val="0"/>
              </a:spcBef>
              <a:spcAft>
                <a:spcPts val="0"/>
              </a:spcAft>
              <a:buSzPts val="1800"/>
              <a:buChar char="●"/>
            </a:pPr>
            <a:r>
              <a:rPr lang="en"/>
              <a:t>How to tune hyperparameters</a:t>
            </a:r>
            <a:endParaRPr/>
          </a:p>
          <a:p>
            <a:pPr indent="-317500" lvl="1" marL="914400" rtl="0" algn="l">
              <a:spcBef>
                <a:spcPts val="0"/>
              </a:spcBef>
              <a:spcAft>
                <a:spcPts val="0"/>
              </a:spcAft>
              <a:buSzPts val="1400"/>
              <a:buChar char="○"/>
            </a:pPr>
            <a:r>
              <a:rPr lang="en"/>
              <a:t>Learning rate and batch size</a:t>
            </a:r>
            <a:endParaRPr/>
          </a:p>
          <a:p>
            <a:pPr indent="-317500" lvl="1" marL="914400" rtl="0" algn="l">
              <a:spcBef>
                <a:spcPts val="0"/>
              </a:spcBef>
              <a:spcAft>
                <a:spcPts val="0"/>
              </a:spcAft>
              <a:buSzPts val="1400"/>
              <a:buChar char="○"/>
            </a:pPr>
            <a:r>
              <a:rPr lang="en"/>
              <a:t>Selection methodologies</a:t>
            </a:r>
            <a:endParaRPr/>
          </a:p>
          <a:p>
            <a:pPr indent="-317500" lvl="2" marL="1371600" rtl="0" algn="l">
              <a:spcBef>
                <a:spcPts val="0"/>
              </a:spcBef>
              <a:spcAft>
                <a:spcPts val="0"/>
              </a:spcAft>
              <a:buSzPts val="1400"/>
              <a:buChar char="■"/>
            </a:pPr>
            <a:r>
              <a:rPr lang="en"/>
              <a:t>Bayesian optimization</a:t>
            </a:r>
            <a:endParaRPr/>
          </a:p>
          <a:p>
            <a:pPr indent="-317500" lvl="2" marL="1371600" rtl="0" algn="l">
              <a:spcBef>
                <a:spcPts val="0"/>
              </a:spcBef>
              <a:spcAft>
                <a:spcPts val="0"/>
              </a:spcAft>
              <a:buSzPts val="1400"/>
              <a:buChar char="■"/>
            </a:pPr>
            <a:r>
              <a:rPr lang="en"/>
              <a:t>Population-based training</a:t>
            </a:r>
            <a:endParaRPr/>
          </a:p>
          <a:p>
            <a:pPr indent="-342900" lvl="0" marL="457200" rtl="0" algn="l">
              <a:spcBef>
                <a:spcPts val="0"/>
              </a:spcBef>
              <a:spcAft>
                <a:spcPts val="0"/>
              </a:spcAft>
              <a:buSzPts val="1800"/>
              <a:buChar char="●"/>
            </a:pPr>
            <a:r>
              <a:rPr lang="en"/>
              <a:t>Meta-learning</a:t>
            </a:r>
            <a:endParaRPr/>
          </a:p>
          <a:p>
            <a:pPr indent="-342900" lvl="0" marL="457200" rtl="0" algn="l">
              <a:spcBef>
                <a:spcPts val="0"/>
              </a:spcBef>
              <a:spcAft>
                <a:spcPts val="0"/>
              </a:spcAft>
              <a:buSzPts val="1800"/>
              <a:buChar char="●"/>
            </a:pPr>
            <a:r>
              <a:rPr lang="en"/>
              <a:t>Multi-task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How to choose hyperparameters?</a:t>
            </a:r>
            <a:endParaRPr>
              <a:latin typeface="Times New Roman"/>
              <a:ea typeface="Times New Roman"/>
              <a:cs typeface="Times New Roman"/>
              <a:sym typeface="Times New Roman"/>
            </a:endParaRPr>
          </a:p>
        </p:txBody>
      </p:sp>
      <p:sp>
        <p:nvSpPr>
          <p:cNvPr id="228" name="Google Shape;228;p44"/>
          <p:cNvSpPr txBox="1"/>
          <p:nvPr>
            <p:ph idx="1" type="body"/>
          </p:nvPr>
        </p:nvSpPr>
        <p:spPr>
          <a:xfrm>
            <a:off x="311700" y="1152475"/>
            <a:ext cx="8520600" cy="372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Popular, basic method: Manual tuning</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Try a few things, see what works, tweak it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Simple and very frustrating - takes a long time to iterate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Grid search</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Make a grid of possible settings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Test all of them in parallel exhaustively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Fast if you have infinite computers, otherwise not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Wastes a lot of time on unproductive hyperparam settings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Random search</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Random points instead of a grid</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Surprisingly, as good or better than grid</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No guarantees, since random</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In practice, though, fewer sample points required</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Evaluating hyperparameters</a:t>
            </a:r>
            <a:endParaRPr>
              <a:latin typeface="Times New Roman"/>
              <a:ea typeface="Times New Roman"/>
              <a:cs typeface="Times New Roman"/>
              <a:sym typeface="Times New Roman"/>
            </a:endParaRPr>
          </a:p>
        </p:txBody>
      </p:sp>
      <p:sp>
        <p:nvSpPr>
          <p:cNvPr id="234" name="Google Shape;23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Suppose you are trying to optimize your hyperparameters.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What set of data do you use to evaluate them?  Training?  Test?</a:t>
            </a:r>
            <a:endParaRPr>
              <a:latin typeface="Times New Roman"/>
              <a:ea typeface="Times New Roman"/>
              <a:cs typeface="Times New Roman"/>
              <a:sym typeface="Times New Roman"/>
            </a:endParaRPr>
          </a:p>
          <a:p>
            <a:pPr indent="0" lvl="0" marL="0" rtl="0" algn="l">
              <a:spcBef>
                <a:spcPts val="1600"/>
              </a:spcBef>
              <a:spcAft>
                <a:spcPts val="0"/>
              </a:spcAft>
              <a:buNone/>
            </a:pPr>
            <a:r>
              <a:rPr b="1" lang="en">
                <a:latin typeface="Times New Roman"/>
                <a:ea typeface="Times New Roman"/>
                <a:cs typeface="Times New Roman"/>
                <a:sym typeface="Times New Roman"/>
              </a:rPr>
              <a:t>Validation set!</a:t>
            </a:r>
            <a:endParaRPr b="1">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This is crucial - using the test set itself can lead to serious overfitting.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This is why datasets have this three-way split.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If they don’t, then you should create it!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 have one collaborator who never even looks at the test set until making the final experiments for publication.</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Bayesian hyperparameter optimization</a:t>
            </a:r>
            <a:endParaRPr>
              <a:latin typeface="Times New Roman"/>
              <a:ea typeface="Times New Roman"/>
              <a:cs typeface="Times New Roman"/>
              <a:sym typeface="Times New Roman"/>
            </a:endParaRPr>
          </a:p>
        </p:txBody>
      </p:sp>
      <p:sp>
        <p:nvSpPr>
          <p:cNvPr id="240" name="Google Shape;240;p46"/>
          <p:cNvSpPr txBox="1"/>
          <p:nvPr/>
        </p:nvSpPr>
        <p:spPr>
          <a:xfrm>
            <a:off x="3180150" y="1697950"/>
            <a:ext cx="2783700" cy="21324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10%     19%      21%     19%</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15%     29%      46%     25%</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21%     52%      67%     45%</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35%     72%      89%     75%</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Bayesian hyperparameter optimization</a:t>
            </a:r>
            <a:endParaRPr>
              <a:latin typeface="Times New Roman"/>
              <a:ea typeface="Times New Roman"/>
              <a:cs typeface="Times New Roman"/>
              <a:sym typeface="Times New Roman"/>
            </a:endParaRPr>
          </a:p>
        </p:txBody>
      </p:sp>
      <p:sp>
        <p:nvSpPr>
          <p:cNvPr id="246" name="Google Shape;246;p47"/>
          <p:cNvSpPr txBox="1"/>
          <p:nvPr/>
        </p:nvSpPr>
        <p:spPr>
          <a:xfrm>
            <a:off x="3180150" y="1697950"/>
            <a:ext cx="2783700" cy="21324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10%     19%      21%     19%</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15%     29%      46%     25%</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21%     52%      67%     45%</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35%     72%      89%     75%</a:t>
            </a:r>
            <a:endParaRPr sz="1800">
              <a:solidFill>
                <a:srgbClr val="FFFFFF"/>
              </a:solidFill>
              <a:latin typeface="Times New Roman"/>
              <a:ea typeface="Times New Roman"/>
              <a:cs typeface="Times New Roman"/>
              <a:sym typeface="Times New Roman"/>
            </a:endParaRPr>
          </a:p>
        </p:txBody>
      </p:sp>
      <p:sp>
        <p:nvSpPr>
          <p:cNvPr id="247" name="Google Shape;247;p47"/>
          <p:cNvSpPr/>
          <p:nvPr/>
        </p:nvSpPr>
        <p:spPr>
          <a:xfrm>
            <a:off x="3745375" y="2901400"/>
            <a:ext cx="2339400" cy="1349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Bayesian hyperparameter optimization</a:t>
            </a:r>
            <a:endParaRPr>
              <a:latin typeface="Times New Roman"/>
              <a:ea typeface="Times New Roman"/>
              <a:cs typeface="Times New Roman"/>
              <a:sym typeface="Times New Roman"/>
            </a:endParaRPr>
          </a:p>
        </p:txBody>
      </p:sp>
      <p:sp>
        <p:nvSpPr>
          <p:cNvPr id="253" name="Google Shape;253;p48"/>
          <p:cNvSpPr txBox="1"/>
          <p:nvPr>
            <p:ph idx="1" type="body"/>
          </p:nvPr>
        </p:nvSpPr>
        <p:spPr>
          <a:xfrm>
            <a:off x="311700" y="1152475"/>
            <a:ext cx="8520600" cy="3725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Times New Roman"/>
              <a:buChar char="●"/>
            </a:pPr>
            <a:r>
              <a:rPr lang="en">
                <a:latin typeface="Times New Roman"/>
                <a:ea typeface="Times New Roman"/>
                <a:cs typeface="Times New Roman"/>
                <a:sym typeface="Times New Roman"/>
              </a:rPr>
              <a:t>Test some hyperparameter choices</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Estimate how choices affect performance</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Make more choices in a way that might increase performance</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Repeat</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Grid search and random search are simultaneous (lots of compute at once)</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Bayesian optimization is sequential (more time, less overall compute)</a:t>
            </a:r>
            <a:endParaRPr>
              <a:latin typeface="Times New Roman"/>
              <a:ea typeface="Times New Roman"/>
              <a:cs typeface="Times New Roman"/>
              <a:sym typeface="Times New Roman"/>
            </a:endParaRPr>
          </a:p>
          <a:p>
            <a:pPr indent="0" lvl="0" marL="45720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Gaussian processes</a:t>
            </a:r>
            <a:endParaRPr>
              <a:latin typeface="Times New Roman"/>
              <a:ea typeface="Times New Roman"/>
              <a:cs typeface="Times New Roman"/>
              <a:sym typeface="Times New Roman"/>
            </a:endParaRPr>
          </a:p>
        </p:txBody>
      </p:sp>
      <p:pic>
        <p:nvPicPr>
          <p:cNvPr id="259" name="Google Shape;259;p49"/>
          <p:cNvPicPr preferRelativeResize="0"/>
          <p:nvPr/>
        </p:nvPicPr>
        <p:blipFill>
          <a:blip r:embed="rId3">
            <a:alphaModFix/>
          </a:blip>
          <a:stretch>
            <a:fillRect/>
          </a:stretch>
        </p:blipFill>
        <p:spPr>
          <a:xfrm>
            <a:off x="241075" y="1753950"/>
            <a:ext cx="2921875" cy="2025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Gaussian processes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65" name="Google Shape;265;p50"/>
          <p:cNvPicPr preferRelativeResize="0"/>
          <p:nvPr/>
        </p:nvPicPr>
        <p:blipFill>
          <a:blip r:embed="rId3">
            <a:alphaModFix/>
          </a:blip>
          <a:stretch>
            <a:fillRect/>
          </a:stretch>
        </p:blipFill>
        <p:spPr>
          <a:xfrm>
            <a:off x="241075" y="1753950"/>
            <a:ext cx="2921875" cy="2025175"/>
          </a:xfrm>
          <a:prstGeom prst="rect">
            <a:avLst/>
          </a:prstGeom>
          <a:noFill/>
          <a:ln>
            <a:noFill/>
          </a:ln>
        </p:spPr>
      </p:pic>
      <p:pic>
        <p:nvPicPr>
          <p:cNvPr id="266" name="Google Shape;266;p50"/>
          <p:cNvPicPr preferRelativeResize="0"/>
          <p:nvPr/>
        </p:nvPicPr>
        <p:blipFill>
          <a:blip r:embed="rId4">
            <a:alphaModFix/>
          </a:blip>
          <a:stretch>
            <a:fillRect/>
          </a:stretch>
        </p:blipFill>
        <p:spPr>
          <a:xfrm>
            <a:off x="3162950" y="1753950"/>
            <a:ext cx="2940167" cy="2025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Gaussian processes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72" name="Google Shape;272;p51"/>
          <p:cNvPicPr preferRelativeResize="0"/>
          <p:nvPr/>
        </p:nvPicPr>
        <p:blipFill>
          <a:blip r:embed="rId3">
            <a:alphaModFix/>
          </a:blip>
          <a:stretch>
            <a:fillRect/>
          </a:stretch>
        </p:blipFill>
        <p:spPr>
          <a:xfrm>
            <a:off x="241075" y="1753950"/>
            <a:ext cx="2921875" cy="2025175"/>
          </a:xfrm>
          <a:prstGeom prst="rect">
            <a:avLst/>
          </a:prstGeom>
          <a:noFill/>
          <a:ln>
            <a:noFill/>
          </a:ln>
        </p:spPr>
      </p:pic>
      <p:pic>
        <p:nvPicPr>
          <p:cNvPr id="273" name="Google Shape;273;p51"/>
          <p:cNvPicPr preferRelativeResize="0"/>
          <p:nvPr/>
        </p:nvPicPr>
        <p:blipFill>
          <a:blip r:embed="rId4">
            <a:alphaModFix/>
          </a:blip>
          <a:stretch>
            <a:fillRect/>
          </a:stretch>
        </p:blipFill>
        <p:spPr>
          <a:xfrm>
            <a:off x="3162950" y="1753950"/>
            <a:ext cx="2940167" cy="2025175"/>
          </a:xfrm>
          <a:prstGeom prst="rect">
            <a:avLst/>
          </a:prstGeom>
          <a:noFill/>
          <a:ln>
            <a:noFill/>
          </a:ln>
        </p:spPr>
      </p:pic>
      <p:pic>
        <p:nvPicPr>
          <p:cNvPr id="274" name="Google Shape;274;p51"/>
          <p:cNvPicPr preferRelativeResize="0"/>
          <p:nvPr/>
        </p:nvPicPr>
        <p:blipFill>
          <a:blip r:embed="rId5">
            <a:alphaModFix/>
          </a:blip>
          <a:stretch>
            <a:fillRect/>
          </a:stretch>
        </p:blipFill>
        <p:spPr>
          <a:xfrm>
            <a:off x="6096225" y="1753950"/>
            <a:ext cx="2921875" cy="20251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Gaussian processes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80" name="Google Shape;280;p52"/>
          <p:cNvPicPr preferRelativeResize="0"/>
          <p:nvPr/>
        </p:nvPicPr>
        <p:blipFill>
          <a:blip r:embed="rId3">
            <a:alphaModFix/>
          </a:blip>
          <a:stretch>
            <a:fillRect/>
          </a:stretch>
        </p:blipFill>
        <p:spPr>
          <a:xfrm>
            <a:off x="241075" y="1753950"/>
            <a:ext cx="2921875" cy="2025175"/>
          </a:xfrm>
          <a:prstGeom prst="rect">
            <a:avLst/>
          </a:prstGeom>
          <a:noFill/>
          <a:ln>
            <a:noFill/>
          </a:ln>
        </p:spPr>
      </p:pic>
      <p:pic>
        <p:nvPicPr>
          <p:cNvPr id="281" name="Google Shape;281;p52"/>
          <p:cNvPicPr preferRelativeResize="0"/>
          <p:nvPr/>
        </p:nvPicPr>
        <p:blipFill>
          <a:blip r:embed="rId4">
            <a:alphaModFix/>
          </a:blip>
          <a:stretch>
            <a:fillRect/>
          </a:stretch>
        </p:blipFill>
        <p:spPr>
          <a:xfrm>
            <a:off x="3162950" y="1753950"/>
            <a:ext cx="2940167" cy="2025175"/>
          </a:xfrm>
          <a:prstGeom prst="rect">
            <a:avLst/>
          </a:prstGeom>
          <a:noFill/>
          <a:ln>
            <a:noFill/>
          </a:ln>
        </p:spPr>
      </p:pic>
      <p:pic>
        <p:nvPicPr>
          <p:cNvPr id="282" name="Google Shape;282;p52"/>
          <p:cNvPicPr preferRelativeResize="0"/>
          <p:nvPr/>
        </p:nvPicPr>
        <p:blipFill>
          <a:blip r:embed="rId5">
            <a:alphaModFix/>
          </a:blip>
          <a:stretch>
            <a:fillRect/>
          </a:stretch>
        </p:blipFill>
        <p:spPr>
          <a:xfrm>
            <a:off x="6096225" y="1753950"/>
            <a:ext cx="2921875" cy="2025180"/>
          </a:xfrm>
          <a:prstGeom prst="rect">
            <a:avLst/>
          </a:prstGeom>
          <a:noFill/>
          <a:ln>
            <a:noFill/>
          </a:ln>
        </p:spPr>
      </p:pic>
      <p:pic>
        <p:nvPicPr>
          <p:cNvPr id="283" name="Google Shape;283;p52"/>
          <p:cNvPicPr preferRelativeResize="0"/>
          <p:nvPr/>
        </p:nvPicPr>
        <p:blipFill>
          <a:blip r:embed="rId6">
            <a:alphaModFix/>
          </a:blip>
          <a:stretch>
            <a:fillRect/>
          </a:stretch>
        </p:blipFill>
        <p:spPr>
          <a:xfrm>
            <a:off x="3370975" y="4034975"/>
            <a:ext cx="2524125" cy="53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This computation is feasible because of marginalization.</a:t>
            </a:r>
            <a:endParaRPr sz="2600">
              <a:latin typeface="Times New Roman"/>
              <a:ea typeface="Times New Roman"/>
              <a:cs typeface="Times New Roman"/>
              <a:sym typeface="Times New Roman"/>
            </a:endParaRPr>
          </a:p>
        </p:txBody>
      </p:sp>
      <p:pic>
        <p:nvPicPr>
          <p:cNvPr id="289" name="Google Shape;289;p53"/>
          <p:cNvPicPr preferRelativeResize="0"/>
          <p:nvPr/>
        </p:nvPicPr>
        <p:blipFill>
          <a:blip r:embed="rId3">
            <a:alphaModFix/>
          </a:blip>
          <a:stretch>
            <a:fillRect/>
          </a:stretch>
        </p:blipFill>
        <p:spPr>
          <a:xfrm>
            <a:off x="241075" y="1753950"/>
            <a:ext cx="2921875" cy="2025175"/>
          </a:xfrm>
          <a:prstGeom prst="rect">
            <a:avLst/>
          </a:prstGeom>
          <a:noFill/>
          <a:ln>
            <a:noFill/>
          </a:ln>
        </p:spPr>
      </p:pic>
      <p:pic>
        <p:nvPicPr>
          <p:cNvPr id="290" name="Google Shape;290;p53"/>
          <p:cNvPicPr preferRelativeResize="0"/>
          <p:nvPr/>
        </p:nvPicPr>
        <p:blipFill>
          <a:blip r:embed="rId4">
            <a:alphaModFix/>
          </a:blip>
          <a:stretch>
            <a:fillRect/>
          </a:stretch>
        </p:blipFill>
        <p:spPr>
          <a:xfrm>
            <a:off x="3162950" y="1753950"/>
            <a:ext cx="2940167" cy="2025175"/>
          </a:xfrm>
          <a:prstGeom prst="rect">
            <a:avLst/>
          </a:prstGeom>
          <a:noFill/>
          <a:ln>
            <a:noFill/>
          </a:ln>
        </p:spPr>
      </p:pic>
      <p:pic>
        <p:nvPicPr>
          <p:cNvPr id="291" name="Google Shape;291;p53"/>
          <p:cNvPicPr preferRelativeResize="0"/>
          <p:nvPr/>
        </p:nvPicPr>
        <p:blipFill>
          <a:blip r:embed="rId5">
            <a:alphaModFix/>
          </a:blip>
          <a:stretch>
            <a:fillRect/>
          </a:stretch>
        </p:blipFill>
        <p:spPr>
          <a:xfrm>
            <a:off x="6096225" y="1753950"/>
            <a:ext cx="2921875" cy="2025180"/>
          </a:xfrm>
          <a:prstGeom prst="rect">
            <a:avLst/>
          </a:prstGeom>
          <a:noFill/>
          <a:ln>
            <a:noFill/>
          </a:ln>
        </p:spPr>
      </p:pic>
      <p:pic>
        <p:nvPicPr>
          <p:cNvPr id="292" name="Google Shape;292;p53"/>
          <p:cNvPicPr preferRelativeResize="0"/>
          <p:nvPr/>
        </p:nvPicPr>
        <p:blipFill>
          <a:blip r:embed="rId6">
            <a:alphaModFix/>
          </a:blip>
          <a:stretch>
            <a:fillRect/>
          </a:stretch>
        </p:blipFill>
        <p:spPr>
          <a:xfrm>
            <a:off x="3370975" y="4034975"/>
            <a:ext cx="2524125" cy="53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New grading scheme</a:t>
            </a:r>
            <a:endParaRPr>
              <a:latin typeface="Times New Roman"/>
              <a:ea typeface="Times New Roman"/>
              <a:cs typeface="Times New Roman"/>
              <a:sym typeface="Times New Roman"/>
            </a:endParaRPr>
          </a:p>
        </p:txBody>
      </p:sp>
      <p:sp>
        <p:nvSpPr>
          <p:cNvPr id="117" name="Google Shape;117;p27"/>
          <p:cNvSpPr txBox="1"/>
          <p:nvPr>
            <p:ph idx="1" type="body"/>
          </p:nvPr>
        </p:nvSpPr>
        <p:spPr>
          <a:xfrm>
            <a:off x="311700" y="1152475"/>
            <a:ext cx="359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Curved</a:t>
            </a:r>
            <a:endParaRPr/>
          </a:p>
          <a:p>
            <a:pPr indent="-342900" lvl="0" marL="457200" rtl="0" algn="l">
              <a:spcBef>
                <a:spcPts val="0"/>
              </a:spcBef>
              <a:spcAft>
                <a:spcPts val="0"/>
              </a:spcAft>
              <a:buSzPts val="1800"/>
              <a:buChar char="●"/>
            </a:pPr>
            <a:r>
              <a:rPr lang="en"/>
              <a:t>In the limit of large N, there is less variance between years with curving</a:t>
            </a:r>
            <a:endParaRPr/>
          </a:p>
          <a:p>
            <a:pPr indent="-342900" lvl="0" marL="457200" rtl="0" algn="l">
              <a:spcBef>
                <a:spcPts val="0"/>
              </a:spcBef>
              <a:spcAft>
                <a:spcPts val="0"/>
              </a:spcAft>
              <a:buSzPts val="1800"/>
              <a:buChar char="●"/>
            </a:pPr>
            <a:r>
              <a:rPr lang="en"/>
              <a:t>10% A, 40% B,  40%C, 10% F</a:t>
            </a:r>
            <a:endParaRPr/>
          </a:p>
          <a:p>
            <a:pPr indent="-342900" lvl="0" marL="457200" rtl="0" algn="l">
              <a:spcBef>
                <a:spcPts val="0"/>
              </a:spcBef>
              <a:spcAft>
                <a:spcPts val="0"/>
              </a:spcAft>
              <a:buSzPts val="1800"/>
              <a:buChar char="●"/>
            </a:pPr>
            <a:r>
              <a:rPr lang="en"/>
              <a:t>Approximately normal</a:t>
            </a:r>
            <a:endParaRPr/>
          </a:p>
        </p:txBody>
      </p:sp>
      <p:pic>
        <p:nvPicPr>
          <p:cNvPr id="118" name="Google Shape;118;p27"/>
          <p:cNvPicPr preferRelativeResize="0"/>
          <p:nvPr/>
        </p:nvPicPr>
        <p:blipFill>
          <a:blip r:embed="rId3">
            <a:alphaModFix/>
          </a:blip>
          <a:stretch>
            <a:fillRect/>
          </a:stretch>
        </p:blipFill>
        <p:spPr>
          <a:xfrm>
            <a:off x="4804225" y="445025"/>
            <a:ext cx="3791000" cy="2637725"/>
          </a:xfrm>
          <a:prstGeom prst="rect">
            <a:avLst/>
          </a:prstGeom>
          <a:noFill/>
          <a:ln>
            <a:noFill/>
          </a:ln>
        </p:spPr>
      </p:pic>
      <p:sp>
        <p:nvSpPr>
          <p:cNvPr id="119" name="Google Shape;119;p27"/>
          <p:cNvSpPr txBox="1"/>
          <p:nvPr/>
        </p:nvSpPr>
        <p:spPr>
          <a:xfrm>
            <a:off x="4725275" y="3070375"/>
            <a:ext cx="371100" cy="17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A</a:t>
            </a:r>
            <a:endParaRPr b="1" sz="24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400">
              <a:solidFill>
                <a:srgbClr val="FFFFFF"/>
              </a:solidFill>
              <a:latin typeface="Times New Roman"/>
              <a:ea typeface="Times New Roman"/>
              <a:cs typeface="Times New Roman"/>
              <a:sym typeface="Times New Roman"/>
            </a:endParaRPr>
          </a:p>
        </p:txBody>
      </p:sp>
      <p:sp>
        <p:nvSpPr>
          <p:cNvPr id="120" name="Google Shape;120;p27"/>
          <p:cNvSpPr txBox="1"/>
          <p:nvPr/>
        </p:nvSpPr>
        <p:spPr>
          <a:xfrm>
            <a:off x="8224125" y="3070375"/>
            <a:ext cx="371100" cy="17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F</a:t>
            </a:r>
            <a:endParaRPr b="1" sz="24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400">
              <a:solidFill>
                <a:srgbClr val="FFFFF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Scikit-learn does Gaussian process regression.</a:t>
            </a:r>
            <a:endParaRPr>
              <a:latin typeface="Times New Roman"/>
              <a:ea typeface="Times New Roman"/>
              <a:cs typeface="Times New Roman"/>
              <a:sym typeface="Times New Roman"/>
            </a:endParaRPr>
          </a:p>
        </p:txBody>
      </p:sp>
      <p:pic>
        <p:nvPicPr>
          <p:cNvPr id="298" name="Google Shape;298;p54"/>
          <p:cNvPicPr preferRelativeResize="0"/>
          <p:nvPr/>
        </p:nvPicPr>
        <p:blipFill>
          <a:blip r:embed="rId3">
            <a:alphaModFix/>
          </a:blip>
          <a:stretch>
            <a:fillRect/>
          </a:stretch>
        </p:blipFill>
        <p:spPr>
          <a:xfrm>
            <a:off x="2154163" y="1133175"/>
            <a:ext cx="4835674"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Bayesian optimization uses Gaussian processes and a utility function to make optimization cheap.</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p>
        </p:txBody>
      </p:sp>
      <p:pic>
        <p:nvPicPr>
          <p:cNvPr id="304" name="Google Shape;304;p55"/>
          <p:cNvPicPr preferRelativeResize="0"/>
          <p:nvPr/>
        </p:nvPicPr>
        <p:blipFill>
          <a:blip r:embed="rId3">
            <a:alphaModFix/>
          </a:blip>
          <a:stretch>
            <a:fillRect/>
          </a:stretch>
        </p:blipFill>
        <p:spPr>
          <a:xfrm>
            <a:off x="1978437" y="1419850"/>
            <a:ext cx="5187125" cy="314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Bayesian optimization package will change your life.</a:t>
            </a:r>
            <a:endParaRPr/>
          </a:p>
        </p:txBody>
      </p:sp>
      <p:sp>
        <p:nvSpPr>
          <p:cNvPr id="310" name="Google Shape;310;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Repo: </a:t>
            </a:r>
            <a:r>
              <a:rPr lang="en" sz="1100" u="sng">
                <a:solidFill>
                  <a:schemeClr val="hlink"/>
                </a:solidFill>
                <a:latin typeface="Arial"/>
                <a:ea typeface="Arial"/>
                <a:cs typeface="Arial"/>
                <a:sym typeface="Arial"/>
                <a:hlinkClick r:id="rId3"/>
              </a:rPr>
              <a:t>https://github.com/fmfn/BayesianOptimization</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a:t>Basic tutorial</a:t>
            </a:r>
            <a:r>
              <a:rPr lang="en"/>
              <a:t>: </a:t>
            </a:r>
            <a:r>
              <a:rPr lang="en" sz="1100" u="sng">
                <a:solidFill>
                  <a:schemeClr val="hlink"/>
                </a:solidFill>
                <a:latin typeface="Arial"/>
                <a:ea typeface="Arial"/>
                <a:cs typeface="Arial"/>
                <a:sym typeface="Arial"/>
                <a:hlinkClick r:id="rId4"/>
              </a:rPr>
              <a:t>https://github.com/fmfn/BayesianOptimization/blob/master/examples/basic-tour.ipynb</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a:t>Visualization: </a:t>
            </a:r>
            <a:r>
              <a:rPr lang="en" sz="1100" u="sng">
                <a:solidFill>
                  <a:schemeClr val="hlink"/>
                </a:solidFill>
                <a:latin typeface="Arial"/>
                <a:ea typeface="Arial"/>
                <a:cs typeface="Arial"/>
                <a:sym typeface="Arial"/>
                <a:hlinkClick r:id="rId5"/>
              </a:rPr>
              <a:t>https://github.com/fmfn/BayesianOptimization/blob/master/examples/visualization.ipynb</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a:t>A survey of Bayesian optimization methods: </a:t>
            </a:r>
            <a:r>
              <a:rPr lang="en" sz="1100" u="sng">
                <a:solidFill>
                  <a:schemeClr val="hlink"/>
                </a:solidFill>
                <a:latin typeface="Arial"/>
                <a:ea typeface="Arial"/>
                <a:cs typeface="Arial"/>
                <a:sym typeface="Arial"/>
                <a:hlinkClick r:id="rId6"/>
              </a:rPr>
              <a:t>https://arxiv.org/pdf/1012.2599.pdf</a:t>
            </a:r>
            <a:br>
              <a:rPr lang="en" sz="1100">
                <a:latin typeface="Arial"/>
                <a:ea typeface="Arial"/>
                <a:cs typeface="Arial"/>
                <a:sym typeface="Arial"/>
              </a:rPr>
            </a:b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br>
              <a:rPr lang="en" sz="1600">
                <a:solidFill>
                  <a:srgbClr val="000000"/>
                </a:solidFill>
                <a:latin typeface="Arial"/>
                <a:ea typeface="Arial"/>
                <a:cs typeface="Arial"/>
                <a:sym typeface="Arial"/>
              </a:rPr>
            </a:br>
            <a:br>
              <a:rPr lang="en" sz="1600">
                <a:solidFill>
                  <a:srgbClr val="000000"/>
                </a:solidFill>
                <a:latin typeface="Arial"/>
                <a:ea typeface="Arial"/>
                <a:cs typeface="Arial"/>
                <a:sym typeface="Arial"/>
              </a:rPr>
            </a:b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0" lvl="0" marL="0" rtl="0" algn="l">
              <a:spcBef>
                <a:spcPts val="0"/>
              </a:spcBef>
              <a:spcAft>
                <a:spcPts val="1600"/>
              </a:spcAft>
              <a:buNone/>
            </a:pPr>
            <a:r>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Are Bayesian methods actually better?</a:t>
            </a:r>
            <a:endParaRPr>
              <a:latin typeface="Times New Roman"/>
              <a:ea typeface="Times New Roman"/>
              <a:cs typeface="Times New Roman"/>
              <a:sym typeface="Times New Roman"/>
            </a:endParaRPr>
          </a:p>
        </p:txBody>
      </p:sp>
      <p:pic>
        <p:nvPicPr>
          <p:cNvPr id="316" name="Google Shape;316;p57"/>
          <p:cNvPicPr preferRelativeResize="0"/>
          <p:nvPr/>
        </p:nvPicPr>
        <p:blipFill>
          <a:blip r:embed="rId3">
            <a:alphaModFix/>
          </a:blip>
          <a:stretch>
            <a:fillRect/>
          </a:stretch>
        </p:blipFill>
        <p:spPr>
          <a:xfrm>
            <a:off x="2024575" y="1729274"/>
            <a:ext cx="5899176" cy="2990850"/>
          </a:xfrm>
          <a:prstGeom prst="rect">
            <a:avLst/>
          </a:prstGeom>
          <a:noFill/>
          <a:ln>
            <a:noFill/>
          </a:ln>
        </p:spPr>
      </p:pic>
      <p:sp>
        <p:nvSpPr>
          <p:cNvPr id="317" name="Google Shape;317;p57"/>
          <p:cNvSpPr txBox="1"/>
          <p:nvPr>
            <p:ph idx="1" type="body"/>
          </p:nvPr>
        </p:nvSpPr>
        <p:spPr>
          <a:xfrm>
            <a:off x="311700" y="1152475"/>
            <a:ext cx="8520600" cy="372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latin typeface="Times New Roman"/>
                <a:ea typeface="Times New Roman"/>
                <a:cs typeface="Times New Roman"/>
                <a:sym typeface="Times New Roman"/>
              </a:rPr>
              <a:t>Kevin Jamieson and Ben Recht (2016):</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Are Bayesian methods actually better?</a:t>
            </a:r>
            <a:endParaRPr>
              <a:latin typeface="Times New Roman"/>
              <a:ea typeface="Times New Roman"/>
              <a:cs typeface="Times New Roman"/>
              <a:sym typeface="Times New Roman"/>
            </a:endParaRPr>
          </a:p>
        </p:txBody>
      </p:sp>
      <p:sp>
        <p:nvSpPr>
          <p:cNvPr id="323" name="Google Shape;323;p58"/>
          <p:cNvSpPr txBox="1"/>
          <p:nvPr>
            <p:ph idx="1" type="body"/>
          </p:nvPr>
        </p:nvSpPr>
        <p:spPr>
          <a:xfrm>
            <a:off x="311700" y="1152475"/>
            <a:ext cx="8520600" cy="3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For lots of hyperparameters, random search might be just as good.</a:t>
            </a:r>
            <a:endParaRPr b="1">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rPr lang="en">
                <a:latin typeface="Times New Roman"/>
                <a:ea typeface="Times New Roman"/>
                <a:cs typeface="Times New Roman"/>
                <a:sym typeface="Times New Roman"/>
              </a:rPr>
              <a:t>“Why is random search so competitive? This is just a consequence of the curse of dimensionality. Imagine that your space of hyperparameters is the unit hypercube in some high dimensional space. Just to get the Bayesian uncertainty to a reasonable state, one has to essentially test all of the corners, and this requires an exponential number of tests. What’s remarkable to me is that the early theory papers on Bayesian optimization are very up front about this exponential scaling, but this seems to be ignored by the current excitement in the Bayesian optimization community.”</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b="1" lang="en" sz="2400">
                <a:solidFill>
                  <a:srgbClr val="FFFFFF"/>
                </a:solidFill>
                <a:latin typeface="Times New Roman"/>
                <a:ea typeface="Times New Roman"/>
                <a:cs typeface="Times New Roman"/>
                <a:sym typeface="Times New Roman"/>
              </a:rPr>
              <a:t>Bayesian methods should be good for high resolution, but low dimensionality</a:t>
            </a:r>
            <a:endParaRPr b="1" sz="2400">
              <a:solidFill>
                <a:srgbClr val="FFFFFF"/>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1">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Population-based training (PBT)</a:t>
            </a:r>
            <a:endParaRPr>
              <a:latin typeface="Times New Roman"/>
              <a:ea typeface="Times New Roman"/>
              <a:cs typeface="Times New Roman"/>
              <a:sym typeface="Times New Roman"/>
            </a:endParaRPr>
          </a:p>
        </p:txBody>
      </p:sp>
      <p:sp>
        <p:nvSpPr>
          <p:cNvPr id="329" name="Google Shape;329;p59"/>
          <p:cNvSpPr txBox="1"/>
          <p:nvPr>
            <p:ph idx="1" type="body"/>
          </p:nvPr>
        </p:nvSpPr>
        <p:spPr>
          <a:xfrm>
            <a:off x="311700" y="1152475"/>
            <a:ext cx="8520600" cy="3725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Introduced by Max Jaderberg, DeepMind in 2017</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If you really want to parallelize</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Used by places with lots of compute</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A type of genetic algorithm</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Instead of having many sequential runs, all the evolution during a single training run</a:t>
            </a:r>
            <a:endParaRPr>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Simultaneous like grid search, but similar to sequential techniques like Bayesian</a:t>
            </a:r>
            <a:endParaRPr>
              <a:latin typeface="Times New Roman"/>
              <a:ea typeface="Times New Roman"/>
              <a:cs typeface="Times New Roman"/>
              <a:sym typeface="Times New Roman"/>
            </a:endParaRPr>
          </a:p>
          <a:p>
            <a:pPr indent="0" lvl="0" marL="457200" marR="0" rtl="0" algn="l">
              <a:lnSpc>
                <a:spcPct val="115000"/>
              </a:lnSpc>
              <a:spcBef>
                <a:spcPts val="1600"/>
              </a:spcBef>
              <a:spcAft>
                <a:spcPts val="0"/>
              </a:spcAft>
              <a:buNone/>
            </a:pPr>
            <a:r>
              <a:t/>
            </a:r>
            <a:endParaRPr>
              <a:latin typeface="Times New Roman"/>
              <a:ea typeface="Times New Roman"/>
              <a:cs typeface="Times New Roman"/>
              <a:sym typeface="Times New Roman"/>
            </a:endParaRPr>
          </a:p>
          <a:p>
            <a:pPr indent="0" lvl="0" marL="0" marR="0" rtl="0" algn="l">
              <a:lnSpc>
                <a:spcPct val="115000"/>
              </a:lnSpc>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Population-based training (PBT)</a:t>
            </a:r>
            <a:endParaRPr>
              <a:latin typeface="Times New Roman"/>
              <a:ea typeface="Times New Roman"/>
              <a:cs typeface="Times New Roman"/>
              <a:sym typeface="Times New Roman"/>
            </a:endParaRPr>
          </a:p>
        </p:txBody>
      </p:sp>
      <p:sp>
        <p:nvSpPr>
          <p:cNvPr id="335" name="Google Shape;335;p60"/>
          <p:cNvSpPr txBox="1"/>
          <p:nvPr>
            <p:ph idx="1" type="body"/>
          </p:nvPr>
        </p:nvSpPr>
        <p:spPr>
          <a:xfrm>
            <a:off x="83100" y="1152475"/>
            <a:ext cx="5638200" cy="372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“Population” of learners with different hyperparams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Periodically, weaker learners are overwritten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Better-performing ones are copied (=exploitation)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Both weights and hyperparams</a:t>
            </a:r>
            <a:r>
              <a:rPr lang="en">
                <a:latin typeface="Times New Roman"/>
                <a:ea typeface="Times New Roman"/>
                <a:cs typeface="Times New Roman"/>
                <a:sym typeface="Times New Roman"/>
              </a:rPr>
              <a:t> copied exactly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copied hyperparams are varied slightly as training continues (=exploration)</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Overall, the population moves towards better hyperparam settings</a:t>
            </a:r>
            <a:endParaRPr>
              <a:latin typeface="Times New Roman"/>
              <a:ea typeface="Times New Roman"/>
              <a:cs typeface="Times New Roman"/>
              <a:sym typeface="Times New Roman"/>
            </a:endParaRPr>
          </a:p>
          <a:p>
            <a:pPr indent="0" lvl="0" marL="0" rtl="0" algn="l">
              <a:spcBef>
                <a:spcPts val="1600"/>
              </a:spcBef>
              <a:spcAft>
                <a:spcPts val="1600"/>
              </a:spcAft>
              <a:buNone/>
            </a:pPr>
            <a:r>
              <a:rPr lang="en">
                <a:latin typeface="Times New Roman"/>
                <a:ea typeface="Times New Roman"/>
                <a:cs typeface="Times New Roman"/>
                <a:sym typeface="Times New Roman"/>
              </a:rPr>
              <a:t>End up with schedules for all the hyperparameters - changing over the course of training.</a:t>
            </a:r>
            <a:endParaRPr>
              <a:latin typeface="Times New Roman"/>
              <a:ea typeface="Times New Roman"/>
              <a:cs typeface="Times New Roman"/>
              <a:sym typeface="Times New Roman"/>
            </a:endParaRPr>
          </a:p>
        </p:txBody>
      </p:sp>
      <p:pic>
        <p:nvPicPr>
          <p:cNvPr id="336" name="Google Shape;336;p60"/>
          <p:cNvPicPr preferRelativeResize="0"/>
          <p:nvPr/>
        </p:nvPicPr>
        <p:blipFill>
          <a:blip r:embed="rId3">
            <a:alphaModFix/>
          </a:blip>
          <a:stretch>
            <a:fillRect/>
          </a:stretch>
        </p:blipFill>
        <p:spPr>
          <a:xfrm>
            <a:off x="5569175" y="151325"/>
            <a:ext cx="3501150" cy="2170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Population-based training (PBT)</a:t>
            </a:r>
            <a:endParaRPr>
              <a:latin typeface="Times New Roman"/>
              <a:ea typeface="Times New Roman"/>
              <a:cs typeface="Times New Roman"/>
              <a:sym typeface="Times New Roman"/>
            </a:endParaRPr>
          </a:p>
        </p:txBody>
      </p:sp>
      <p:pic>
        <p:nvPicPr>
          <p:cNvPr id="342" name="Google Shape;342;p61"/>
          <p:cNvPicPr preferRelativeResize="0"/>
          <p:nvPr/>
        </p:nvPicPr>
        <p:blipFill>
          <a:blip r:embed="rId3">
            <a:alphaModFix/>
          </a:blip>
          <a:stretch>
            <a:fillRect/>
          </a:stretch>
        </p:blipFill>
        <p:spPr>
          <a:xfrm>
            <a:off x="136088" y="1438975"/>
            <a:ext cx="8871825" cy="3080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2"/>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Metalearning</a:t>
            </a:r>
            <a:endParaRPr b="1" sz="36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Metal-earning?</a:t>
            </a:r>
            <a:endParaRPr>
              <a:latin typeface="Times New Roman"/>
              <a:ea typeface="Times New Roman"/>
              <a:cs typeface="Times New Roman"/>
              <a:sym typeface="Times New Roman"/>
            </a:endParaRPr>
          </a:p>
        </p:txBody>
      </p:sp>
      <p:pic>
        <p:nvPicPr>
          <p:cNvPr id="353" name="Google Shape;353;p63"/>
          <p:cNvPicPr preferRelativeResize="0"/>
          <p:nvPr/>
        </p:nvPicPr>
        <p:blipFill>
          <a:blip r:embed="rId3">
            <a:alphaModFix/>
          </a:blip>
          <a:stretch>
            <a:fillRect/>
          </a:stretch>
        </p:blipFill>
        <p:spPr>
          <a:xfrm>
            <a:off x="2837863" y="1170125"/>
            <a:ext cx="3468268" cy="38209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New grading scheme</a:t>
            </a:r>
            <a:endParaRPr>
              <a:latin typeface="Times New Roman"/>
              <a:ea typeface="Times New Roman"/>
              <a:cs typeface="Times New Roman"/>
              <a:sym typeface="Times New Roman"/>
            </a:endParaRPr>
          </a:p>
        </p:txBody>
      </p:sp>
      <p:sp>
        <p:nvSpPr>
          <p:cNvPr id="126" name="Google Shape;126;p28"/>
          <p:cNvSpPr txBox="1"/>
          <p:nvPr>
            <p:ph idx="1" type="body"/>
          </p:nvPr>
        </p:nvSpPr>
        <p:spPr>
          <a:xfrm>
            <a:off x="311700" y="1152475"/>
            <a:ext cx="359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Curved</a:t>
            </a:r>
            <a:endParaRPr/>
          </a:p>
          <a:p>
            <a:pPr indent="-342900" lvl="0" marL="457200" rtl="0" algn="l">
              <a:spcBef>
                <a:spcPts val="0"/>
              </a:spcBef>
              <a:spcAft>
                <a:spcPts val="0"/>
              </a:spcAft>
              <a:buSzPts val="1800"/>
              <a:buChar char="●"/>
            </a:pPr>
            <a:r>
              <a:rPr lang="en"/>
              <a:t>In the limit of large N, there is less variance </a:t>
            </a:r>
            <a:r>
              <a:rPr lang="en"/>
              <a:t>between years </a:t>
            </a:r>
            <a:r>
              <a:rPr lang="en"/>
              <a:t>with curving</a:t>
            </a:r>
            <a:endParaRPr/>
          </a:p>
          <a:p>
            <a:pPr indent="-342900" lvl="0" marL="457200" rtl="0" algn="l">
              <a:spcBef>
                <a:spcPts val="0"/>
              </a:spcBef>
              <a:spcAft>
                <a:spcPts val="0"/>
              </a:spcAft>
              <a:buSzPts val="1800"/>
              <a:buChar char="●"/>
            </a:pPr>
            <a:r>
              <a:rPr lang="en"/>
              <a:t>10% A, 40% B,  40%C, 10% F</a:t>
            </a:r>
            <a:endParaRPr/>
          </a:p>
          <a:p>
            <a:pPr indent="-342900" lvl="0" marL="457200" rtl="0" algn="l">
              <a:spcBef>
                <a:spcPts val="0"/>
              </a:spcBef>
              <a:spcAft>
                <a:spcPts val="0"/>
              </a:spcAft>
              <a:buSzPts val="1800"/>
              <a:buChar char="●"/>
            </a:pPr>
            <a:r>
              <a:rPr lang="en"/>
              <a:t>Approximately normal</a:t>
            </a:r>
            <a:endParaRPr/>
          </a:p>
        </p:txBody>
      </p:sp>
      <p:pic>
        <p:nvPicPr>
          <p:cNvPr id="127" name="Google Shape;127;p28"/>
          <p:cNvPicPr preferRelativeResize="0"/>
          <p:nvPr/>
        </p:nvPicPr>
        <p:blipFill>
          <a:blip r:embed="rId3">
            <a:alphaModFix/>
          </a:blip>
          <a:stretch>
            <a:fillRect/>
          </a:stretch>
        </p:blipFill>
        <p:spPr>
          <a:xfrm>
            <a:off x="4804225" y="445025"/>
            <a:ext cx="3791000" cy="2637725"/>
          </a:xfrm>
          <a:prstGeom prst="rect">
            <a:avLst/>
          </a:prstGeom>
          <a:noFill/>
          <a:ln>
            <a:noFill/>
          </a:ln>
        </p:spPr>
      </p:pic>
      <p:sp>
        <p:nvSpPr>
          <p:cNvPr id="128" name="Google Shape;128;p28"/>
          <p:cNvSpPr txBox="1"/>
          <p:nvPr/>
        </p:nvSpPr>
        <p:spPr>
          <a:xfrm>
            <a:off x="4725275" y="3070375"/>
            <a:ext cx="371100" cy="17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A</a:t>
            </a:r>
            <a:endParaRPr b="1" sz="24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PRIL</a:t>
            </a:r>
            <a:endParaRPr b="1" sz="2400">
              <a:solidFill>
                <a:srgbClr val="FFFFFF"/>
              </a:solidFill>
              <a:latin typeface="Times New Roman"/>
              <a:ea typeface="Times New Roman"/>
              <a:cs typeface="Times New Roman"/>
              <a:sym typeface="Times New Roman"/>
            </a:endParaRPr>
          </a:p>
        </p:txBody>
      </p:sp>
      <p:sp>
        <p:nvSpPr>
          <p:cNvPr id="129" name="Google Shape;129;p28"/>
          <p:cNvSpPr txBox="1"/>
          <p:nvPr/>
        </p:nvSpPr>
        <p:spPr>
          <a:xfrm>
            <a:off x="8224125" y="3070375"/>
            <a:ext cx="371100" cy="17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F</a:t>
            </a:r>
            <a:endParaRPr b="1" sz="24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OOLS</a:t>
            </a:r>
            <a:endParaRPr b="1" sz="2400">
              <a:solidFill>
                <a:srgbClr val="FFFFFF"/>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Multi-task learning, transfer learning, &amp; meta-learning</a:t>
            </a:r>
            <a:endParaRPr>
              <a:latin typeface="Times New Roman"/>
              <a:ea typeface="Times New Roman"/>
              <a:cs typeface="Times New Roman"/>
              <a:sym typeface="Times New Roman"/>
            </a:endParaRPr>
          </a:p>
        </p:txBody>
      </p:sp>
      <p:sp>
        <p:nvSpPr>
          <p:cNvPr id="359" name="Google Shape;359;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 </a:t>
            </a:r>
            <a:r>
              <a:rPr b="1" lang="en">
                <a:latin typeface="Times New Roman"/>
                <a:ea typeface="Times New Roman"/>
                <a:cs typeface="Times New Roman"/>
                <a:sym typeface="Times New Roman"/>
              </a:rPr>
              <a:t>multi-task learning</a:t>
            </a:r>
            <a:r>
              <a:rPr lang="en">
                <a:latin typeface="Times New Roman"/>
                <a:ea typeface="Times New Roman"/>
                <a:cs typeface="Times New Roman"/>
                <a:sym typeface="Times New Roman"/>
              </a:rPr>
              <a:t>, we have to learn many different tasks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E.g. playing tennis, playing badminton, playing squash</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b="1" lang="en">
                <a:latin typeface="Times New Roman"/>
                <a:ea typeface="Times New Roman"/>
                <a:cs typeface="Times New Roman"/>
                <a:sym typeface="Times New Roman"/>
              </a:rPr>
              <a:t>Transfer learning</a:t>
            </a:r>
            <a:r>
              <a:rPr lang="en">
                <a:latin typeface="Times New Roman"/>
                <a:ea typeface="Times New Roman"/>
                <a:cs typeface="Times New Roman"/>
                <a:sym typeface="Times New Roman"/>
              </a:rPr>
              <a:t> involves training on one task to improve learning on another</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Shared data representations, for example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Example: pre-training on ImageNet</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b="1" lang="en">
                <a:latin typeface="Times New Roman"/>
                <a:ea typeface="Times New Roman"/>
                <a:cs typeface="Times New Roman"/>
                <a:sym typeface="Times New Roman"/>
              </a:rPr>
              <a:t>Meta-learning = Learning to learn </a:t>
            </a:r>
            <a:r>
              <a:rPr lang="en">
                <a:latin typeface="Times New Roman"/>
                <a:ea typeface="Times New Roman"/>
                <a:cs typeface="Times New Roman"/>
                <a:sym typeface="Times New Roman"/>
              </a:rPr>
              <a:t>uses the first task to learn </a:t>
            </a:r>
            <a:r>
              <a:rPr i="1" lang="en">
                <a:latin typeface="Times New Roman"/>
                <a:ea typeface="Times New Roman"/>
                <a:cs typeface="Times New Roman"/>
                <a:sym typeface="Times New Roman"/>
              </a:rPr>
              <a:t>how to learn</a:t>
            </a:r>
            <a:r>
              <a:rPr lang="en">
                <a:latin typeface="Times New Roman"/>
                <a:ea typeface="Times New Roman"/>
                <a:cs typeface="Times New Roman"/>
                <a:sym typeface="Times New Roman"/>
              </a:rPr>
              <a:t> the second task</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But people sometimes use meta-learning and transfer learning synonymously :)</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Meta-learning = Learning to learn</a:t>
            </a:r>
            <a:endParaRPr>
              <a:latin typeface="Times New Roman"/>
              <a:ea typeface="Times New Roman"/>
              <a:cs typeface="Times New Roman"/>
              <a:sym typeface="Times New Roman"/>
            </a:endParaRPr>
          </a:p>
        </p:txBody>
      </p:sp>
      <p:sp>
        <p:nvSpPr>
          <p:cNvPr id="365" name="Google Shape;36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Learning how to learn new things fast</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Often tested using </a:t>
            </a:r>
            <a:r>
              <a:rPr i="1" lang="en">
                <a:latin typeface="Times New Roman"/>
                <a:ea typeface="Times New Roman"/>
                <a:cs typeface="Times New Roman"/>
                <a:sym typeface="Times New Roman"/>
              </a:rPr>
              <a:t>one-shot learning</a:t>
            </a:r>
            <a:r>
              <a:rPr lang="en">
                <a:latin typeface="Times New Roman"/>
                <a:ea typeface="Times New Roman"/>
                <a:cs typeface="Times New Roman"/>
                <a:sym typeface="Times New Roman"/>
              </a:rPr>
              <a:t> and </a:t>
            </a:r>
            <a:r>
              <a:rPr i="1" lang="en">
                <a:latin typeface="Times New Roman"/>
                <a:ea typeface="Times New Roman"/>
                <a:cs typeface="Times New Roman"/>
                <a:sym typeface="Times New Roman"/>
              </a:rPr>
              <a:t>few-shot learning</a:t>
            </a:r>
            <a:endParaRPr i="1">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True one-shot learning</a:t>
            </a:r>
            <a:r>
              <a:rPr lang="en">
                <a:latin typeface="Times New Roman"/>
                <a:ea typeface="Times New Roman"/>
                <a:cs typeface="Times New Roman"/>
                <a:sym typeface="Times New Roman"/>
              </a:rPr>
              <a:t> is</a:t>
            </a:r>
            <a:r>
              <a:rPr lang="en">
                <a:latin typeface="Times New Roman"/>
                <a:ea typeface="Times New Roman"/>
                <a:cs typeface="Times New Roman"/>
                <a:sym typeface="Times New Roman"/>
              </a:rPr>
              <a:t> generally impossible</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(Unless you use Capsule Nets or other unsupervised methods)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But can learn from how you learned the previous tasks</a:t>
            </a:r>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Meta-learning / learning to learn</a:t>
            </a:r>
            <a:endParaRPr>
              <a:latin typeface="Times New Roman"/>
              <a:ea typeface="Times New Roman"/>
              <a:cs typeface="Times New Roman"/>
              <a:sym typeface="Times New Roman"/>
            </a:endParaRPr>
          </a:p>
        </p:txBody>
      </p:sp>
      <p:pic>
        <p:nvPicPr>
          <p:cNvPr id="371" name="Google Shape;371;p66"/>
          <p:cNvPicPr preferRelativeResize="0"/>
          <p:nvPr/>
        </p:nvPicPr>
        <p:blipFill>
          <a:blip r:embed="rId3">
            <a:alphaModFix/>
          </a:blip>
          <a:stretch>
            <a:fillRect/>
          </a:stretch>
        </p:blipFill>
        <p:spPr>
          <a:xfrm>
            <a:off x="1539363" y="1136400"/>
            <a:ext cx="6065266" cy="3820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Omniglot dataset</a:t>
            </a:r>
            <a:endParaRPr>
              <a:latin typeface="Times New Roman"/>
              <a:ea typeface="Times New Roman"/>
              <a:cs typeface="Times New Roman"/>
              <a:sym typeface="Times New Roman"/>
            </a:endParaRPr>
          </a:p>
        </p:txBody>
      </p:sp>
      <p:sp>
        <p:nvSpPr>
          <p:cNvPr id="377" name="Google Shape;377;p67"/>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50 alphabets, many handwritten examples of each letter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Train on most alphabet, then see how fast to learn a new one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One-shot = just one example of each new letter</a:t>
            </a:r>
            <a:endParaRPr>
              <a:latin typeface="Times New Roman"/>
              <a:ea typeface="Times New Roman"/>
              <a:cs typeface="Times New Roman"/>
              <a:sym typeface="Times New Roman"/>
            </a:endParaRPr>
          </a:p>
        </p:txBody>
      </p:sp>
      <p:pic>
        <p:nvPicPr>
          <p:cNvPr id="378" name="Google Shape;378;p67"/>
          <p:cNvPicPr preferRelativeResize="0"/>
          <p:nvPr/>
        </p:nvPicPr>
        <p:blipFill>
          <a:blip r:embed="rId3">
            <a:alphaModFix/>
          </a:blip>
          <a:stretch>
            <a:fillRect/>
          </a:stretch>
        </p:blipFill>
        <p:spPr>
          <a:xfrm>
            <a:off x="1155675" y="1994375"/>
            <a:ext cx="6832650" cy="3015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Meta-learning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 the brain!</a:t>
            </a:r>
            <a:endParaRPr>
              <a:latin typeface="Times New Roman"/>
              <a:ea typeface="Times New Roman"/>
              <a:cs typeface="Times New Roman"/>
              <a:sym typeface="Times New Roman"/>
            </a:endParaRPr>
          </a:p>
        </p:txBody>
      </p:sp>
      <p:pic>
        <p:nvPicPr>
          <p:cNvPr id="384" name="Google Shape;384;p68"/>
          <p:cNvPicPr preferRelativeResize="0"/>
          <p:nvPr/>
        </p:nvPicPr>
        <p:blipFill>
          <a:blip r:embed="rId3">
            <a:alphaModFix/>
          </a:blip>
          <a:stretch>
            <a:fillRect/>
          </a:stretch>
        </p:blipFill>
        <p:spPr>
          <a:xfrm>
            <a:off x="5366756" y="0"/>
            <a:ext cx="3777244"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to learn</a:t>
            </a:r>
            <a:endParaRPr>
              <a:latin typeface="Times New Roman"/>
              <a:ea typeface="Times New Roman"/>
              <a:cs typeface="Times New Roman"/>
              <a:sym typeface="Times New Roman"/>
            </a:endParaRPr>
          </a:p>
        </p:txBody>
      </p:sp>
      <p:pic>
        <p:nvPicPr>
          <p:cNvPr id="390" name="Google Shape;390;p69"/>
          <p:cNvPicPr preferRelativeResize="0"/>
          <p:nvPr/>
        </p:nvPicPr>
        <p:blipFill>
          <a:blip r:embed="rId3">
            <a:alphaModFix/>
          </a:blip>
          <a:stretch>
            <a:fillRect/>
          </a:stretch>
        </p:blipFill>
        <p:spPr>
          <a:xfrm>
            <a:off x="534338" y="1140550"/>
            <a:ext cx="8075331"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to learn, cont.</a:t>
            </a:r>
            <a:endParaRPr>
              <a:latin typeface="Times New Roman"/>
              <a:ea typeface="Times New Roman"/>
              <a:cs typeface="Times New Roman"/>
              <a:sym typeface="Times New Roman"/>
            </a:endParaRPr>
          </a:p>
        </p:txBody>
      </p:sp>
      <p:pic>
        <p:nvPicPr>
          <p:cNvPr id="396" name="Google Shape;396;p70"/>
          <p:cNvPicPr preferRelativeResize="0"/>
          <p:nvPr/>
        </p:nvPicPr>
        <p:blipFill>
          <a:blip r:embed="rId3">
            <a:alphaModFix/>
          </a:blip>
          <a:stretch>
            <a:fillRect/>
          </a:stretch>
        </p:blipFill>
        <p:spPr>
          <a:xfrm>
            <a:off x="152400" y="1842625"/>
            <a:ext cx="8839201" cy="21968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to learn, cont., cont.</a:t>
            </a:r>
            <a:endParaRPr>
              <a:latin typeface="Times New Roman"/>
              <a:ea typeface="Times New Roman"/>
              <a:cs typeface="Times New Roman"/>
              <a:sym typeface="Times New Roman"/>
            </a:endParaRPr>
          </a:p>
        </p:txBody>
      </p:sp>
      <p:pic>
        <p:nvPicPr>
          <p:cNvPr id="402" name="Google Shape;402;p71"/>
          <p:cNvPicPr preferRelativeResize="0"/>
          <p:nvPr/>
        </p:nvPicPr>
        <p:blipFill>
          <a:blip r:embed="rId3">
            <a:alphaModFix/>
          </a:blip>
          <a:stretch>
            <a:fillRect/>
          </a:stretch>
        </p:blipFill>
        <p:spPr>
          <a:xfrm>
            <a:off x="2772063" y="1118400"/>
            <a:ext cx="3599879" cy="38209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unsupervised local update rules improves convergence in parameter space...</a:t>
            </a:r>
            <a:endParaRPr>
              <a:latin typeface="Times New Roman"/>
              <a:ea typeface="Times New Roman"/>
              <a:cs typeface="Times New Roman"/>
              <a:sym typeface="Times New Roman"/>
            </a:endParaRPr>
          </a:p>
        </p:txBody>
      </p:sp>
      <p:pic>
        <p:nvPicPr>
          <p:cNvPr id="408" name="Google Shape;408;p72"/>
          <p:cNvPicPr preferRelativeResize="0"/>
          <p:nvPr/>
        </p:nvPicPr>
        <p:blipFill>
          <a:blip r:embed="rId3">
            <a:alphaModFix/>
          </a:blip>
          <a:stretch>
            <a:fillRect/>
          </a:stretch>
        </p:blipFill>
        <p:spPr>
          <a:xfrm>
            <a:off x="714050" y="1707100"/>
            <a:ext cx="3383475" cy="2537600"/>
          </a:xfrm>
          <a:prstGeom prst="rect">
            <a:avLst/>
          </a:prstGeom>
          <a:noFill/>
          <a:ln>
            <a:noFill/>
          </a:ln>
        </p:spPr>
      </p:pic>
      <p:pic>
        <p:nvPicPr>
          <p:cNvPr id="409" name="Google Shape;409;p72"/>
          <p:cNvPicPr preferRelativeResize="0"/>
          <p:nvPr/>
        </p:nvPicPr>
        <p:blipFill>
          <a:blip r:embed="rId4">
            <a:alphaModFix/>
          </a:blip>
          <a:stretch>
            <a:fillRect/>
          </a:stretch>
        </p:blipFill>
        <p:spPr>
          <a:xfrm>
            <a:off x="4537273" y="1707100"/>
            <a:ext cx="3383475" cy="25375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unsupervised local update rules improves convergence in parameter space...</a:t>
            </a:r>
            <a:endParaRPr>
              <a:latin typeface="Times New Roman"/>
              <a:ea typeface="Times New Roman"/>
              <a:cs typeface="Times New Roman"/>
              <a:sym typeface="Times New Roman"/>
            </a:endParaRPr>
          </a:p>
        </p:txBody>
      </p:sp>
      <p:pic>
        <p:nvPicPr>
          <p:cNvPr id="415" name="Google Shape;415;p73"/>
          <p:cNvPicPr preferRelativeResize="0"/>
          <p:nvPr/>
        </p:nvPicPr>
        <p:blipFill>
          <a:blip r:embed="rId3">
            <a:alphaModFix/>
          </a:blip>
          <a:stretch>
            <a:fillRect/>
          </a:stretch>
        </p:blipFill>
        <p:spPr>
          <a:xfrm>
            <a:off x="714050" y="1707100"/>
            <a:ext cx="3383475" cy="2537600"/>
          </a:xfrm>
          <a:prstGeom prst="rect">
            <a:avLst/>
          </a:prstGeom>
          <a:noFill/>
          <a:ln>
            <a:noFill/>
          </a:ln>
        </p:spPr>
      </p:pic>
      <p:pic>
        <p:nvPicPr>
          <p:cNvPr id="416" name="Google Shape;416;p73"/>
          <p:cNvPicPr preferRelativeResize="0"/>
          <p:nvPr/>
        </p:nvPicPr>
        <p:blipFill>
          <a:blip r:embed="rId4">
            <a:alphaModFix/>
          </a:blip>
          <a:stretch>
            <a:fillRect/>
          </a:stretch>
        </p:blipFill>
        <p:spPr>
          <a:xfrm>
            <a:off x="4537273" y="1707100"/>
            <a:ext cx="3383475" cy="2537592"/>
          </a:xfrm>
          <a:prstGeom prst="rect">
            <a:avLst/>
          </a:prstGeom>
          <a:noFill/>
          <a:ln>
            <a:noFill/>
          </a:ln>
        </p:spPr>
      </p:pic>
      <p:sp>
        <p:nvSpPr>
          <p:cNvPr id="417" name="Google Shape;417;p73"/>
          <p:cNvSpPr txBox="1"/>
          <p:nvPr>
            <p:ph idx="1" type="body"/>
          </p:nvPr>
        </p:nvSpPr>
        <p:spPr>
          <a:xfrm>
            <a:off x="931150" y="4344850"/>
            <a:ext cx="7901100" cy="53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Times New Roman"/>
                <a:ea typeface="Times New Roman"/>
                <a:cs typeface="Times New Roman"/>
                <a:sym typeface="Times New Roman"/>
              </a:rPr>
              <a:t>… and might give some insight into the actual rule that our neurons use.</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3" name="Shape 133"/>
        <p:cNvGrpSpPr/>
        <p:nvPr/>
      </p:nvGrpSpPr>
      <p:grpSpPr>
        <a:xfrm>
          <a:off x="0" y="0"/>
          <a:ext cx="0" cy="0"/>
          <a:chOff x="0" y="0"/>
          <a:chExt cx="0" cy="0"/>
        </a:xfrm>
      </p:grpSpPr>
      <p:sp>
        <p:nvSpPr>
          <p:cNvPr id="134" name="Google Shape;134;p29"/>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Optimizers</a:t>
            </a:r>
            <a:endParaRPr b="1" sz="36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Model-agnostic meta-learning (MAML)</a:t>
            </a:r>
            <a:endParaRPr>
              <a:latin typeface="Times New Roman"/>
              <a:ea typeface="Times New Roman"/>
              <a:cs typeface="Times New Roman"/>
              <a:sym typeface="Times New Roman"/>
            </a:endParaRPr>
          </a:p>
        </p:txBody>
      </p:sp>
      <p:sp>
        <p:nvSpPr>
          <p:cNvPr id="423" name="Google Shape;423;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Introduced by Chelsea Finn in 2017</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Lots of variations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Basic idea: optimize for parameters that are close to the optima for different tasks</a:t>
            </a:r>
            <a:endParaRPr>
              <a:latin typeface="Times New Roman"/>
              <a:ea typeface="Times New Roman"/>
              <a:cs typeface="Times New Roman"/>
              <a:sym typeface="Times New Roman"/>
            </a:endParaRPr>
          </a:p>
        </p:txBody>
      </p:sp>
      <p:pic>
        <p:nvPicPr>
          <p:cNvPr id="424" name="Google Shape;424;p74"/>
          <p:cNvPicPr preferRelativeResize="0"/>
          <p:nvPr/>
        </p:nvPicPr>
        <p:blipFill>
          <a:blip r:embed="rId3">
            <a:alphaModFix/>
          </a:blip>
          <a:stretch>
            <a:fillRect/>
          </a:stretch>
        </p:blipFill>
        <p:spPr>
          <a:xfrm>
            <a:off x="2283763" y="2302800"/>
            <a:ext cx="4576475" cy="2680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Model-agnostic meta-learning (MAML)</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30" name="Google Shape;430;p75"/>
          <p:cNvPicPr preferRelativeResize="0"/>
          <p:nvPr/>
        </p:nvPicPr>
        <p:blipFill>
          <a:blip r:embed="rId3">
            <a:alphaModFix/>
          </a:blip>
          <a:stretch>
            <a:fillRect/>
          </a:stretch>
        </p:blipFill>
        <p:spPr>
          <a:xfrm>
            <a:off x="1882424" y="1174975"/>
            <a:ext cx="5379150" cy="3793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Model-agnostic meta-learning (MAML)</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36" name="Google Shape;436;p76"/>
          <p:cNvPicPr preferRelativeResize="0"/>
          <p:nvPr/>
        </p:nvPicPr>
        <p:blipFill>
          <a:blip r:embed="rId3">
            <a:alphaModFix/>
          </a:blip>
          <a:stretch>
            <a:fillRect/>
          </a:stretch>
        </p:blipFill>
        <p:spPr>
          <a:xfrm>
            <a:off x="152400" y="1361325"/>
            <a:ext cx="8839199" cy="1909090"/>
          </a:xfrm>
          <a:prstGeom prst="rect">
            <a:avLst/>
          </a:prstGeom>
          <a:noFill/>
          <a:ln>
            <a:noFill/>
          </a:ln>
        </p:spPr>
      </p:pic>
      <p:sp>
        <p:nvSpPr>
          <p:cNvPr id="437" name="Google Shape;437;p76"/>
          <p:cNvSpPr txBox="1"/>
          <p:nvPr>
            <p:ph idx="1" type="body"/>
          </p:nvPr>
        </p:nvSpPr>
        <p:spPr>
          <a:xfrm>
            <a:off x="311700" y="3482600"/>
            <a:ext cx="8520600" cy="123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Here, the algorithm has learned about the structure of sine waves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It can learn a new sine wave after just one gradient update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Even if the sample points are on only part of the curve</a:t>
            </a:r>
            <a:endParaRPr>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Second-derivative calculations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43" name="Google Shape;443;p77"/>
          <p:cNvSpPr txBox="1"/>
          <p:nvPr>
            <p:ph idx="1" type="body"/>
          </p:nvPr>
        </p:nvSpPr>
        <p:spPr>
          <a:xfrm>
            <a:off x="311700" y="1152475"/>
            <a:ext cx="4164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Implicit in MAML is a calculation of a gradient of a gradient</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This was naively require computing (# weights)^2 terms.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Instead, can approximate the second derivative with finite differences:</a:t>
            </a:r>
            <a:endParaRPr>
              <a:latin typeface="Times New Roman"/>
              <a:ea typeface="Times New Roman"/>
              <a:cs typeface="Times New Roman"/>
              <a:sym typeface="Times New Roman"/>
            </a:endParaRPr>
          </a:p>
        </p:txBody>
      </p:sp>
      <p:pic>
        <p:nvPicPr>
          <p:cNvPr id="444" name="Google Shape;444;p77"/>
          <p:cNvPicPr preferRelativeResize="0"/>
          <p:nvPr/>
        </p:nvPicPr>
        <p:blipFill>
          <a:blip r:embed="rId3">
            <a:alphaModFix/>
          </a:blip>
          <a:stretch>
            <a:fillRect/>
          </a:stretch>
        </p:blipFill>
        <p:spPr>
          <a:xfrm>
            <a:off x="4930575" y="1152475"/>
            <a:ext cx="3901726" cy="2751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to reinforcement learn</a:t>
            </a:r>
            <a:endParaRPr>
              <a:latin typeface="Times New Roman"/>
              <a:ea typeface="Times New Roman"/>
              <a:cs typeface="Times New Roman"/>
              <a:sym typeface="Times New Roman"/>
            </a:endParaRPr>
          </a:p>
        </p:txBody>
      </p:sp>
      <p:sp>
        <p:nvSpPr>
          <p:cNvPr id="450" name="Google Shape;450;p78"/>
          <p:cNvSpPr txBox="1"/>
          <p:nvPr>
            <p:ph idx="1" type="body"/>
          </p:nvPr>
        </p:nvSpPr>
        <p:spPr>
          <a:xfrm>
            <a:off x="311700" y="1152475"/>
            <a:ext cx="483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Jane Wang, DeepMind 2017</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Simply train an LSTM to do some RL tasks            (A3C = async. advantage actor-critic).</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Once weights learned, don’t change anymore.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Then use trained LSTM to learn a new task.</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The LSTM is able to learn a (simple) new task, without changing the weight.</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The “learning” occurs in the hidden states.</a:t>
            </a:r>
            <a:endParaRPr>
              <a:latin typeface="Times New Roman"/>
              <a:ea typeface="Times New Roman"/>
              <a:cs typeface="Times New Roman"/>
              <a:sym typeface="Times New Roman"/>
            </a:endParaRPr>
          </a:p>
        </p:txBody>
      </p:sp>
      <p:pic>
        <p:nvPicPr>
          <p:cNvPr id="451" name="Google Shape;451;p78"/>
          <p:cNvPicPr preferRelativeResize="0"/>
          <p:nvPr/>
        </p:nvPicPr>
        <p:blipFill>
          <a:blip r:embed="rId3">
            <a:alphaModFix/>
          </a:blip>
          <a:stretch>
            <a:fillRect/>
          </a:stretch>
        </p:blipFill>
        <p:spPr>
          <a:xfrm>
            <a:off x="5216699" y="1102675"/>
            <a:ext cx="3726349" cy="2452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Learning to reinforcement learn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57" name="Google Shape;457;p7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 cool (simple) example: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META-TRAINING: </a:t>
            </a:r>
            <a:r>
              <a:rPr lang="en">
                <a:latin typeface="Times New Roman"/>
                <a:ea typeface="Times New Roman"/>
                <a:cs typeface="Times New Roman"/>
                <a:sym typeface="Times New Roman"/>
              </a:rPr>
              <a:t>Network sees two images, has to pick left or right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Say, the dog is always correct, the cat is always wrong, regardless of position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Once the network has learned to do this, the weights are frozen</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sz="6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META-TESTING: The images change to something different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Now, the fish is always correct, the turtle is always wrong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network learns to do this (without changing weights)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Can learn after just one pair of images</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0"/>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Issues with multi-task learning</a:t>
            </a:r>
            <a:endParaRPr b="1" sz="36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Interference between tasks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68" name="Google Shape;468;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Constructive/destructive interference (aka “positive/negative transfer”)</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 learning the tasks together becomes easier/harder</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Constructive interference:</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Learning tennis + badminton + squash</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Destructive interference</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Driving on the left side + driving on the right side</a:t>
            </a:r>
            <a:endParaRPr>
              <a:latin typeface="Times New Roman"/>
              <a:ea typeface="Times New Roman"/>
              <a:cs typeface="Times New Roman"/>
              <a:sym typeface="Times New Roman"/>
            </a:endParaRPr>
          </a:p>
          <a:p>
            <a:pPr indent="-317500" lvl="1" marL="914400" rtl="0" algn="l">
              <a:spcBef>
                <a:spcPts val="1600"/>
              </a:spcBef>
              <a:spcAft>
                <a:spcPts val="1600"/>
              </a:spcAft>
              <a:buSzPts val="1400"/>
              <a:buFont typeface="Times New Roman"/>
              <a:buChar char="○"/>
            </a:pPr>
            <a:r>
              <a:rPr lang="en">
                <a:latin typeface="Times New Roman"/>
                <a:ea typeface="Times New Roman"/>
                <a:cs typeface="Times New Roman"/>
                <a:sym typeface="Times New Roman"/>
              </a:rPr>
              <a:t>Or if the model has very small capacity and simply can’t learn many things at once</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Catastrophic forgetting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74" name="Google Shape;474;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Not a function of the tasks themselves - a function of training</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Train on one thing, then train on another</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If the data distribution has shifted, forget the first thing</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Suppose train on MNIST, but first with all 0s, then with all 1s, etc.</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If you can just shuffle the data, fixes the issue</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But sometimes you have to train on streaming data - then it’s a problem</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Catastrophic forgetting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80" name="Google Shape;480;p83"/>
          <p:cNvPicPr preferRelativeResize="0"/>
          <p:nvPr/>
        </p:nvPicPr>
        <p:blipFill>
          <a:blip r:embed="rId3">
            <a:alphaModFix/>
          </a:blip>
          <a:stretch>
            <a:fillRect/>
          </a:stretch>
        </p:blipFill>
        <p:spPr>
          <a:xfrm>
            <a:off x="4643800" y="1441455"/>
            <a:ext cx="4245300" cy="3157671"/>
          </a:xfrm>
          <a:prstGeom prst="rect">
            <a:avLst/>
          </a:prstGeom>
          <a:noFill/>
          <a:ln>
            <a:noFill/>
          </a:ln>
        </p:spPr>
      </p:pic>
      <p:pic>
        <p:nvPicPr>
          <p:cNvPr id="481" name="Google Shape;481;p83"/>
          <p:cNvPicPr preferRelativeResize="0"/>
          <p:nvPr/>
        </p:nvPicPr>
        <p:blipFill>
          <a:blip r:embed="rId4">
            <a:alphaModFix/>
          </a:blip>
          <a:stretch>
            <a:fillRect/>
          </a:stretch>
        </p:blipFill>
        <p:spPr>
          <a:xfrm>
            <a:off x="246100" y="1441469"/>
            <a:ext cx="4245300" cy="31576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Not Jeffrey: Adam vs SGD?</a:t>
            </a:r>
            <a:endParaRPr>
              <a:latin typeface="Times New Roman"/>
              <a:ea typeface="Times New Roman"/>
              <a:cs typeface="Times New Roman"/>
              <a:sym typeface="Times New Roman"/>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600"/>
              </a:spcAft>
              <a:buSzPts val="1800"/>
              <a:buFont typeface="Times New Roman"/>
              <a:buChar char="●"/>
            </a:pPr>
            <a:r>
              <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Methods for fixing forgetting</a:t>
            </a:r>
            <a:endParaRPr>
              <a:latin typeface="Times New Roman"/>
              <a:ea typeface="Times New Roman"/>
              <a:cs typeface="Times New Roman"/>
              <a:sym typeface="Times New Roman"/>
            </a:endParaRPr>
          </a:p>
        </p:txBody>
      </p:sp>
      <p:sp>
        <p:nvSpPr>
          <p:cNvPr id="487" name="Google Shape;487;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Synaptic methods: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Identify which weights are important for particular tasks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Freeze learning on those weights while learning other tasks</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Replay methods: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Store (some of) the past data</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Replay it while learning new data to reduce distribution shift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Inspired by replay in the brain’s hippocampus</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Why should there be optimizers in the brain?</a:t>
            </a:r>
            <a:endParaRPr>
              <a:latin typeface="Times New Roman"/>
              <a:ea typeface="Times New Roman"/>
              <a:cs typeface="Times New Roman"/>
              <a:sym typeface="Times New Roman"/>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Clearly the brain is multi objective</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Curiosity</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Fun</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Food</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Coffee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Evolving a system may be hard</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Modularization makes evolution easier</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Humans are pretty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good at optimization</a:t>
            </a:r>
            <a:endParaRPr sz="2400">
              <a:latin typeface="Times New Roman"/>
              <a:ea typeface="Times New Roman"/>
              <a:cs typeface="Times New Roman"/>
              <a:sym typeface="Times New Roman"/>
            </a:endParaRPr>
          </a:p>
        </p:txBody>
      </p:sp>
      <p:pic>
        <p:nvPicPr>
          <p:cNvPr id="152" name="Google Shape;152;p32"/>
          <p:cNvPicPr preferRelativeResize="0"/>
          <p:nvPr/>
        </p:nvPicPr>
        <p:blipFill>
          <a:blip r:embed="rId3">
            <a:alphaModFix/>
          </a:blip>
          <a:stretch>
            <a:fillRect/>
          </a:stretch>
        </p:blipFill>
        <p:spPr>
          <a:xfrm>
            <a:off x="3284578" y="89013"/>
            <a:ext cx="5859426" cy="4965475"/>
          </a:xfrm>
          <a:prstGeom prst="rect">
            <a:avLst/>
          </a:prstGeom>
          <a:noFill/>
          <a:ln>
            <a:noFill/>
          </a:ln>
        </p:spPr>
      </p:pic>
      <p:sp>
        <p:nvSpPr>
          <p:cNvPr id="153" name="Google Shape;153;p32"/>
          <p:cNvSpPr txBox="1"/>
          <p:nvPr/>
        </p:nvSpPr>
        <p:spPr>
          <a:xfrm>
            <a:off x="166250" y="4621875"/>
            <a:ext cx="3000000" cy="4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Times New Roman"/>
                <a:ea typeface="Times New Roman"/>
                <a:cs typeface="Times New Roman"/>
                <a:sym typeface="Times New Roman"/>
              </a:rPr>
              <a:t>Todorov and Jordan 2002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3"/>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Learning rate and batch size</a:t>
            </a:r>
            <a:endParaRPr b="1" sz="3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